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75" r:id="rId2"/>
    <p:sldId id="276" r:id="rId3"/>
    <p:sldId id="270" r:id="rId4"/>
    <p:sldId id="262" r:id="rId5"/>
    <p:sldId id="264" r:id="rId6"/>
    <p:sldId id="260" r:id="rId7"/>
    <p:sldId id="258" r:id="rId8"/>
    <p:sldId id="273" r:id="rId9"/>
    <p:sldId id="263" r:id="rId10"/>
    <p:sldId id="274" r:id="rId11"/>
    <p:sldId id="272" r:id="rId12"/>
    <p:sldId id="277" r:id="rId13"/>
    <p:sldId id="266" r:id="rId14"/>
    <p:sldId id="271"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a Noyes" initials="JN" lastIdx="1" clrIdx="0">
    <p:extLst>
      <p:ext uri="{19B8F6BF-5375-455C-9EA6-DF929625EA0E}">
        <p15:presenceInfo xmlns:p15="http://schemas.microsoft.com/office/powerpoint/2012/main" userId="40e2afd41ed0fae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453"/>
    <p:restoredTop sz="96208"/>
  </p:normalViewPr>
  <p:slideViewPr>
    <p:cSldViewPr snapToGrid="0" snapToObjects="1">
      <p:cViewPr varScale="1">
        <p:scale>
          <a:sx n="99" d="100"/>
          <a:sy n="99" d="100"/>
        </p:scale>
        <p:origin x="208" y="720"/>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9-18T15:53:37" idx="1">
    <p:pos x="10" y="10"/>
    <p:text>https://www.forbes.com/sites/forbestechcouncil/2019/04/15/the-misconception-of-baby-boomers-and-the-age-of-technology/#5451aeed1b7e</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974857-AE9F-7443-81BF-FD5C36C3E2B1}" type="datetimeFigureOut">
              <a:rPr lang="en-US" smtClean="0"/>
              <a:t>9/21/20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682330-30E0-8749-80D7-2463CA574589}" type="slidenum">
              <a:rPr lang="en-US" smtClean="0"/>
              <a:t>‹#›</a:t>
            </a:fld>
            <a:endParaRPr lang="en-US"/>
          </a:p>
        </p:txBody>
      </p:sp>
    </p:spTree>
    <p:extLst>
      <p:ext uri="{BB962C8B-B14F-4D97-AF65-F5344CB8AC3E}">
        <p14:creationId xmlns:p14="http://schemas.microsoft.com/office/powerpoint/2010/main" val="1282500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usnews.com/pubfiles/USNews_Market_Insights_Boomers2015.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Overview:</a:t>
            </a:r>
          </a:p>
          <a:p>
            <a:endParaRPr lang="en-US" dirty="0"/>
          </a:p>
          <a:p>
            <a:r>
              <a:rPr lang="en-US" dirty="0"/>
              <a:t>We are a startup Medicare insurance agency with a huge mission to revolutionize the way people select coverage and experience the decision-making process around matching people to the right health insurance coverage. We use innovative technology and a modernized interactive process. </a:t>
            </a:r>
          </a:p>
          <a:p>
            <a:r>
              <a:rPr lang="en-US" dirty="0"/>
              <a:t>In short, we are a high-performing, consumer-centric, Medicare contact center sales operation.</a:t>
            </a:r>
          </a:p>
          <a:p>
            <a:endParaRPr lang="en-US" dirty="0"/>
          </a:p>
          <a:p>
            <a:r>
              <a:rPr lang="en-US" dirty="0"/>
              <a:t>Our startup organization is a group of experienced healthcare executives along with a supporting team of energetic professionals with a passion for providing solutions for our customers and stakeholders. </a:t>
            </a:r>
          </a:p>
        </p:txBody>
      </p:sp>
      <p:sp>
        <p:nvSpPr>
          <p:cNvPr id="4" name="Slide Number Placeholder 3"/>
          <p:cNvSpPr>
            <a:spLocks noGrp="1"/>
          </p:cNvSpPr>
          <p:nvPr>
            <p:ph type="sldNum" sz="quarter" idx="5"/>
          </p:nvPr>
        </p:nvSpPr>
        <p:spPr/>
        <p:txBody>
          <a:bodyPr/>
          <a:lstStyle/>
          <a:p>
            <a:fld id="{C5682330-30E0-8749-80D7-2463CA574589}" type="slidenum">
              <a:rPr lang="en-US" smtClean="0"/>
              <a:t>1</a:t>
            </a:fld>
            <a:endParaRPr lang="en-US"/>
          </a:p>
        </p:txBody>
      </p:sp>
    </p:spTree>
    <p:extLst>
      <p:ext uri="{BB962C8B-B14F-4D97-AF65-F5344CB8AC3E}">
        <p14:creationId xmlns:p14="http://schemas.microsoft.com/office/powerpoint/2010/main" val="2270256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Mission:</a:t>
            </a:r>
          </a:p>
          <a:p>
            <a:endParaRPr lang="en-US" dirty="0"/>
          </a:p>
          <a:p>
            <a:r>
              <a:rPr lang="en-US" dirty="0"/>
              <a:t>We want to streamline the process and ease the stress and complication of enrolling and shopping for Medicare plans for our consumers. </a:t>
            </a:r>
          </a:p>
        </p:txBody>
      </p:sp>
      <p:sp>
        <p:nvSpPr>
          <p:cNvPr id="4" name="Slide Number Placeholder 3"/>
          <p:cNvSpPr>
            <a:spLocks noGrp="1"/>
          </p:cNvSpPr>
          <p:nvPr>
            <p:ph type="sldNum" sz="quarter" idx="5"/>
          </p:nvPr>
        </p:nvSpPr>
        <p:spPr/>
        <p:txBody>
          <a:bodyPr/>
          <a:lstStyle/>
          <a:p>
            <a:fld id="{C5682330-30E0-8749-80D7-2463CA574589}" type="slidenum">
              <a:rPr lang="en-US" smtClean="0"/>
              <a:t>2</a:t>
            </a:fld>
            <a:endParaRPr lang="en-US"/>
          </a:p>
        </p:txBody>
      </p:sp>
    </p:spTree>
    <p:extLst>
      <p:ext uri="{BB962C8B-B14F-4D97-AF65-F5344CB8AC3E}">
        <p14:creationId xmlns:p14="http://schemas.microsoft.com/office/powerpoint/2010/main" val="3104435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The Benefits of a </a:t>
            </a:r>
            <a:r>
              <a:rPr lang="en-US" b="1" dirty="0" err="1"/>
              <a:t>SeekMedicare</a:t>
            </a:r>
            <a:r>
              <a:rPr lang="en-US" b="1" dirty="0"/>
              <a:t> Agent: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 will vet calls and transfer interested and qualified prospects to you.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You’ll get access to our client-portal and software platform that gives you all the information you need to be successful.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You will become part of the </a:t>
            </a:r>
            <a:r>
              <a:rPr lang="en-US" dirty="0" err="1"/>
              <a:t>SeekMedicare</a:t>
            </a:r>
            <a:r>
              <a:rPr lang="en-US" dirty="0"/>
              <a:t> Team with access to a community of experts.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More importantly, your time can be spent providing the Medicare plan that suit the needs of your client.</a:t>
            </a:r>
          </a:p>
          <a:p>
            <a:endParaRPr lang="en-US" dirty="0"/>
          </a:p>
        </p:txBody>
      </p:sp>
      <p:sp>
        <p:nvSpPr>
          <p:cNvPr id="4" name="Slide Number Placeholder 3"/>
          <p:cNvSpPr>
            <a:spLocks noGrp="1"/>
          </p:cNvSpPr>
          <p:nvPr>
            <p:ph type="sldNum" sz="quarter" idx="5"/>
          </p:nvPr>
        </p:nvSpPr>
        <p:spPr/>
        <p:txBody>
          <a:bodyPr/>
          <a:lstStyle/>
          <a:p>
            <a:fld id="{C5682330-30E0-8749-80D7-2463CA574589}" type="slidenum">
              <a:rPr lang="en-US" smtClean="0"/>
              <a:t>3</a:t>
            </a:fld>
            <a:endParaRPr lang="en-US"/>
          </a:p>
        </p:txBody>
      </p:sp>
    </p:spTree>
    <p:extLst>
      <p:ext uri="{BB962C8B-B14F-4D97-AF65-F5344CB8AC3E}">
        <p14:creationId xmlns:p14="http://schemas.microsoft.com/office/powerpoint/2010/main" val="3453512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elderly population is growing at a tremendous rate. </a:t>
            </a:r>
            <a:r>
              <a:rPr lang="en-US" sz="1200" kern="1200" dirty="0">
                <a:solidFill>
                  <a:schemeClr val="tx1"/>
                </a:solidFill>
                <a:effectLst/>
                <a:latin typeface="+mn-lt"/>
                <a:ea typeface="+mn-ea"/>
                <a:cs typeface="+mn-cs"/>
              </a:rPr>
              <a:t>According to Pew Research &amp; the AARP, roughly 10,000 individuals are Turning 65 (T65) every day.</a:t>
            </a:r>
            <a:endParaRPr lang="en-US" dirty="0"/>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Medicare clientele is projected to increase to over 80 million beneficiaries by 2030, as the Baby-Boomer generation ages into Medicare. This expansion will bring changes to the Medicare population. </a:t>
            </a:r>
            <a:endParaRPr lang="en-US" dirty="0"/>
          </a:p>
        </p:txBody>
      </p:sp>
      <p:sp>
        <p:nvSpPr>
          <p:cNvPr id="4" name="Slide Number Placeholder 3"/>
          <p:cNvSpPr>
            <a:spLocks noGrp="1"/>
          </p:cNvSpPr>
          <p:nvPr>
            <p:ph type="sldNum" sz="quarter" idx="5"/>
          </p:nvPr>
        </p:nvSpPr>
        <p:spPr/>
        <p:txBody>
          <a:bodyPr/>
          <a:lstStyle/>
          <a:p>
            <a:fld id="{C5682330-30E0-8749-80D7-2463CA574589}" type="slidenum">
              <a:rPr lang="en-US" smtClean="0"/>
              <a:t>4</a:t>
            </a:fld>
            <a:endParaRPr lang="en-US"/>
          </a:p>
        </p:txBody>
      </p:sp>
    </p:spTree>
    <p:extLst>
      <p:ext uri="{BB962C8B-B14F-4D97-AF65-F5344CB8AC3E}">
        <p14:creationId xmlns:p14="http://schemas.microsoft.com/office/powerpoint/2010/main" val="2844758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Baby Boomers (born between 1946-1964), have a significant impact on the economy. As a result, they are often the focus of marketing campaigns and business plans</a:t>
            </a:r>
            <a:r>
              <a:rPr lang="en-US" sz="1200" b="1" kern="1200" dirty="0">
                <a:solidFill>
                  <a:schemeClr val="tx1"/>
                </a:solidFill>
                <a:effectLst/>
                <a:latin typeface="+mn-lt"/>
                <a:ea typeface="+mn-ea"/>
                <a:cs typeface="+mn-cs"/>
              </a:rPr>
              <a:t>.</a:t>
            </a:r>
          </a:p>
          <a:p>
            <a:pPr marL="171450" indent="-171450">
              <a:buFont typeface="Arial" panose="020B0604020202020204" pitchFamily="34" charset="0"/>
              <a:buChar char="•"/>
            </a:pPr>
            <a:r>
              <a:rPr lang="en-US" dirty="0">
                <a:effectLst/>
              </a:rPr>
              <a:t>Baby Boomers hold $2.6 trillion in buying power. They’re credited as one of the wealthiest generations to date.</a:t>
            </a: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According to </a:t>
            </a:r>
            <a:r>
              <a:rPr lang="en-US" sz="1200" b="0" i="1" kern="1200" dirty="0">
                <a:solidFill>
                  <a:schemeClr val="tx1"/>
                </a:solidFill>
                <a:effectLst/>
                <a:latin typeface="+mn-lt"/>
                <a:ea typeface="+mn-ea"/>
                <a:cs typeface="+mn-cs"/>
              </a:rPr>
              <a:t>Forbes</a:t>
            </a:r>
            <a:r>
              <a:rPr lang="en-US" sz="1200" b="0" i="0" kern="1200" dirty="0">
                <a:solidFill>
                  <a:schemeClr val="tx1"/>
                </a:solidFill>
                <a:effectLst/>
                <a:latin typeface="+mn-lt"/>
                <a:ea typeface="+mn-ea"/>
                <a:cs typeface="+mn-cs"/>
              </a:rPr>
              <a:t>, statistics show that approximately </a:t>
            </a:r>
            <a:r>
              <a:rPr lang="en-US" sz="1200" b="0" i="0" u="none" strike="noStrike" kern="1200" dirty="0">
                <a:solidFill>
                  <a:schemeClr val="tx1"/>
                </a:solidFill>
                <a:effectLst/>
                <a:latin typeface="+mn-lt"/>
                <a:ea typeface="+mn-ea"/>
                <a:cs typeface="+mn-cs"/>
                <a:hlinkClick r:id="rId3"/>
              </a:rPr>
              <a:t>70%</a:t>
            </a:r>
            <a:r>
              <a:rPr lang="en-US" sz="1200" b="0" i="0" kern="1200" dirty="0">
                <a:solidFill>
                  <a:schemeClr val="tx1"/>
                </a:solidFill>
                <a:effectLst/>
                <a:latin typeface="+mn-lt"/>
                <a:ea typeface="+mn-ea"/>
                <a:cs typeface="+mn-cs"/>
              </a:rPr>
              <a:t> of all disposable income in the U.S. belongs to Baby Boomers, and they make up the largest segment of consumers.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As a long-living customer base, American Baby Boomers are expected to live 10 to 25 years longer than their parents did.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Also according to </a:t>
            </a:r>
            <a:r>
              <a:rPr lang="en-US" sz="1200" b="0" i="1" kern="1200" dirty="0">
                <a:solidFill>
                  <a:schemeClr val="tx1"/>
                </a:solidFill>
                <a:effectLst/>
                <a:latin typeface="+mn-lt"/>
                <a:ea typeface="+mn-ea"/>
                <a:cs typeface="+mn-cs"/>
              </a:rPr>
              <a:t>Forbes</a:t>
            </a:r>
            <a:r>
              <a:rPr lang="en-US" sz="1200" b="0" i="0" kern="1200" dirty="0">
                <a:solidFill>
                  <a:schemeClr val="tx1"/>
                </a:solidFill>
                <a:effectLst/>
                <a:latin typeface="+mn-lt"/>
                <a:ea typeface="+mn-ea"/>
                <a:cs typeface="+mn-cs"/>
              </a:rPr>
              <a:t>, marketing toward Boomers requires a dynamic approach that will continue to need adapting over the years. This is a practical generation that likes to keep things simple, but is also getting ready for retirement and ready to indulge in a comfortable, well-deserved life.</a:t>
            </a:r>
          </a:p>
          <a:p>
            <a:endParaRPr lang="en-US" dirty="0"/>
          </a:p>
        </p:txBody>
      </p:sp>
      <p:sp>
        <p:nvSpPr>
          <p:cNvPr id="4" name="Slide Number Placeholder 3"/>
          <p:cNvSpPr>
            <a:spLocks noGrp="1"/>
          </p:cNvSpPr>
          <p:nvPr>
            <p:ph type="sldNum" sz="quarter" idx="5"/>
          </p:nvPr>
        </p:nvSpPr>
        <p:spPr/>
        <p:txBody>
          <a:bodyPr/>
          <a:lstStyle/>
          <a:p>
            <a:fld id="{C5682330-30E0-8749-80D7-2463CA574589}" type="slidenum">
              <a:rPr lang="en-US" smtClean="0"/>
              <a:t>5</a:t>
            </a:fld>
            <a:endParaRPr lang="en-US"/>
          </a:p>
        </p:txBody>
      </p:sp>
    </p:spTree>
    <p:extLst>
      <p:ext uri="{BB962C8B-B14F-4D97-AF65-F5344CB8AC3E}">
        <p14:creationId xmlns:p14="http://schemas.microsoft.com/office/powerpoint/2010/main" val="1607607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clients are important to you. You want them to feel confident in you and your guidance to help them choose the right Medicare plan.  They need you to listen to them and understand their unique needs. In the end, you will have a loyal customer and the opportunity to cross-sell them on other products as well.</a:t>
            </a:r>
          </a:p>
          <a:p>
            <a:endParaRPr lang="en-US" dirty="0"/>
          </a:p>
          <a:p>
            <a:r>
              <a:rPr lang="en-US" dirty="0"/>
              <a:t>However, the market is changing and the way we buy insurance is changing as well. The traditional way of marketing via cold calling, direct mailing and listings are sometimes a shot in the dark to get qualified prospects. These are passive marketing approaches in this digital age. It’s getting harder to organically grow your business through these traditional methods. People are more likely to use the internet to search for information and are more reliant on the technology in hand to get it done efficiently.  The ‘technically challenged’ even rely on their children or grandchildren to do the research for them on important issues and changing information.</a:t>
            </a:r>
          </a:p>
          <a:p>
            <a:endParaRPr lang="en-US" dirty="0"/>
          </a:p>
          <a:p>
            <a:r>
              <a:rPr lang="en-US" dirty="0"/>
              <a:t>More then likely, if a prospect is seeking a Medicare plan and comes directly to you, the ability to close the deal will be more guaranteed then the passive marketing approach and will cost much less.</a:t>
            </a:r>
          </a:p>
          <a:p>
            <a:endParaRPr lang="en-US" dirty="0"/>
          </a:p>
          <a:p>
            <a:r>
              <a:rPr lang="en-US" b="1" dirty="0"/>
              <a:t>And that’s what </a:t>
            </a:r>
            <a:r>
              <a:rPr lang="en-US" b="1" dirty="0" err="1"/>
              <a:t>SeekMedicare</a:t>
            </a:r>
            <a:r>
              <a:rPr lang="en-US" b="1" dirty="0"/>
              <a:t> does, we bring the interested and qualified prospect to you. </a:t>
            </a:r>
            <a:endParaRPr lang="en-US" dirty="0"/>
          </a:p>
        </p:txBody>
      </p:sp>
      <p:sp>
        <p:nvSpPr>
          <p:cNvPr id="4" name="Slide Number Placeholder 3"/>
          <p:cNvSpPr>
            <a:spLocks noGrp="1"/>
          </p:cNvSpPr>
          <p:nvPr>
            <p:ph type="sldNum" sz="quarter" idx="5"/>
          </p:nvPr>
        </p:nvSpPr>
        <p:spPr/>
        <p:txBody>
          <a:bodyPr/>
          <a:lstStyle/>
          <a:p>
            <a:fld id="{C5682330-30E0-8749-80D7-2463CA574589}" type="slidenum">
              <a:rPr lang="en-US" smtClean="0"/>
              <a:t>6</a:t>
            </a:fld>
            <a:endParaRPr lang="en-US"/>
          </a:p>
        </p:txBody>
      </p:sp>
    </p:spTree>
    <p:extLst>
      <p:ext uri="{BB962C8B-B14F-4D97-AF65-F5344CB8AC3E}">
        <p14:creationId xmlns:p14="http://schemas.microsoft.com/office/powerpoint/2010/main" val="322606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Let’s think about how you market Medicare now.</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Here’s some questions to ask yourself.</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How many hours do you market to prospect for Medicare clients?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How many hours are you out there pounding the pavement?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Are you currently restricted in this type of selling because of Covid-19?</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How many hours/days do you cold call?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How much time are you using to market the Turning 65 market? Are you starting early enough?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Are you hosting educational seminars and webinars?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Do you have the time for all this?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How much money do you spend on marketing 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How much are spending on mailing lists?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Do you have qualified leads?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Are you current with CMS marketing compliance?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What’s your ROI / response rate on traditional marketing methods? (less then 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5682330-30E0-8749-80D7-2463CA574589}" type="slidenum">
              <a:rPr lang="en-US" smtClean="0"/>
              <a:t>7</a:t>
            </a:fld>
            <a:endParaRPr lang="en-US"/>
          </a:p>
        </p:txBody>
      </p:sp>
    </p:spTree>
    <p:extLst>
      <p:ext uri="{BB962C8B-B14F-4D97-AF65-F5344CB8AC3E}">
        <p14:creationId xmlns:p14="http://schemas.microsoft.com/office/powerpoint/2010/main" val="2070714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Question: How Do You Stand Out in This Market?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Effective Branding takes a long time and a lot of money.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Ask yourself:</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Are prospects looking for you?</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Have there been missed opportunities?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Can your valuable time be better spent somewhere else?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There are over 60K Medicare agents (</a:t>
            </a:r>
            <a:r>
              <a:rPr lang="en-US" sz="1200" b="0" i="1" kern="1200" dirty="0" err="1">
                <a:solidFill>
                  <a:schemeClr val="tx1"/>
                </a:solidFill>
                <a:effectLst/>
                <a:latin typeface="+mn-lt"/>
                <a:ea typeface="+mn-ea"/>
                <a:cs typeface="+mn-cs"/>
              </a:rPr>
              <a:t>insurance.com</a:t>
            </a:r>
            <a:r>
              <a:rPr lang="en-US" sz="1200" b="1"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Why?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Medicare contracted companies hire independent agents/brokers who are not employees to sell the companies' Medicare plans.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residual income is attractive with opportunity to sell cross platform products.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5682330-30E0-8749-80D7-2463CA574589}" type="slidenum">
              <a:rPr lang="en-US" smtClean="0"/>
              <a:t>8</a:t>
            </a:fld>
            <a:endParaRPr lang="en-US"/>
          </a:p>
        </p:txBody>
      </p:sp>
    </p:spTree>
    <p:extLst>
      <p:ext uri="{BB962C8B-B14F-4D97-AF65-F5344CB8AC3E}">
        <p14:creationId xmlns:p14="http://schemas.microsoft.com/office/powerpoint/2010/main" val="1092010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The Pandemic changed everything</a:t>
            </a:r>
            <a:r>
              <a:rPr lang="en-US" dirty="0"/>
              <a:t>.</a:t>
            </a:r>
          </a:p>
          <a:p>
            <a:pPr marL="171450" indent="-171450">
              <a:buFont typeface="Arial" panose="020B0604020202020204" pitchFamily="34" charset="0"/>
              <a:buChar char="•"/>
            </a:pPr>
            <a:r>
              <a:rPr lang="en-US" dirty="0"/>
              <a:t>Millions of people lost their jobs, resulting in loss in company sponsored health insurance. </a:t>
            </a:r>
          </a:p>
          <a:p>
            <a:pPr marL="171450" indent="-171450">
              <a:buFont typeface="Arial" panose="020B0604020202020204" pitchFamily="34" charset="0"/>
              <a:buChar char="•"/>
            </a:pPr>
            <a:r>
              <a:rPr lang="en-US" dirty="0"/>
              <a:t>As a result of Covid-19, the CMS approved extensions to the Medicare enrollment periods, for those who missed the traditional open enrollment.</a:t>
            </a:r>
          </a:p>
          <a:p>
            <a:pPr marL="171450" indent="-171450">
              <a:buFont typeface="Arial" panose="020B0604020202020204" pitchFamily="34" charset="0"/>
              <a:buChar char="•"/>
            </a:pPr>
            <a:r>
              <a:rPr lang="en-US" dirty="0"/>
              <a:t>The pandemic has caused many seniors to isolate and worry about their health. </a:t>
            </a:r>
          </a:p>
          <a:p>
            <a:pPr marL="171450" indent="-171450">
              <a:buFont typeface="Arial" panose="020B0604020202020204" pitchFamily="34" charset="0"/>
              <a:buChar char="•"/>
            </a:pPr>
            <a:r>
              <a:rPr lang="en-US" dirty="0"/>
              <a:t>Medicare has offered extended benefits like telehealth and Covid-19 related needs such as testing, waiving pre-authorizations for prescriptions and requirements for skilled nursing homes.</a:t>
            </a:r>
          </a:p>
          <a:p>
            <a:pPr marL="171450" indent="-171450">
              <a:buFont typeface="Arial" panose="020B0604020202020204" pitchFamily="34" charset="0"/>
              <a:buChar char="•"/>
            </a:pPr>
            <a:endParaRPr lang="en-US" dirty="0"/>
          </a:p>
          <a:p>
            <a:r>
              <a:rPr lang="en-US" b="1" dirty="0"/>
              <a:t>The new “normal” is a reality.</a:t>
            </a:r>
          </a:p>
          <a:p>
            <a:pPr marL="171450" indent="-171450">
              <a:buFont typeface="Arial" panose="020B0604020202020204" pitchFamily="34" charset="0"/>
              <a:buChar char="•"/>
            </a:pPr>
            <a:r>
              <a:rPr lang="en-US" dirty="0"/>
              <a:t>The CDC states that the elderly population are at a higher risk for severe illness from COVID-19.</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CDC reports that 8 out of 10 Covid-19 deaths have been among adults aged 65 and over.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Nursing homes are still hotspots for </a:t>
            </a:r>
            <a:r>
              <a:rPr lang="en-US" dirty="0" err="1"/>
              <a:t>Covid</a:t>
            </a:r>
            <a:r>
              <a:rPr lang="en-US"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1"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5682330-30E0-8749-80D7-2463CA574589}" type="slidenum">
              <a:rPr lang="en-US" smtClean="0"/>
              <a:t>9</a:t>
            </a:fld>
            <a:endParaRPr lang="en-US"/>
          </a:p>
        </p:txBody>
      </p:sp>
    </p:spTree>
    <p:extLst>
      <p:ext uri="{BB962C8B-B14F-4D97-AF65-F5344CB8AC3E}">
        <p14:creationId xmlns:p14="http://schemas.microsoft.com/office/powerpoint/2010/main" val="3999125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As we would do for our ourselves and our loved ones.</a:t>
            </a:r>
          </a:p>
        </p:txBody>
      </p:sp>
      <p:sp>
        <p:nvSpPr>
          <p:cNvPr id="4" name="Slide Number Placeholder 3"/>
          <p:cNvSpPr>
            <a:spLocks noGrp="1"/>
          </p:cNvSpPr>
          <p:nvPr>
            <p:ph type="sldNum" sz="quarter" idx="5"/>
          </p:nvPr>
        </p:nvSpPr>
        <p:spPr/>
        <p:txBody>
          <a:bodyPr/>
          <a:lstStyle/>
          <a:p>
            <a:fld id="{C5682330-30E0-8749-80D7-2463CA574589}" type="slidenum">
              <a:rPr lang="en-US" smtClean="0"/>
              <a:t>10</a:t>
            </a:fld>
            <a:endParaRPr lang="en-US"/>
          </a:p>
        </p:txBody>
      </p:sp>
    </p:spTree>
    <p:extLst>
      <p:ext uri="{BB962C8B-B14F-4D97-AF65-F5344CB8AC3E}">
        <p14:creationId xmlns:p14="http://schemas.microsoft.com/office/powerpoint/2010/main" val="1996620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1" dirty="0"/>
          </a:p>
          <a:p>
            <a:r>
              <a:rPr lang="en-US" b="1" dirty="0"/>
              <a:t>We do the heavy lifting with direct marketing programs, utilizing lead generation channels and targeted sales strategies.</a:t>
            </a:r>
          </a:p>
          <a:p>
            <a:endParaRPr lang="en-US" dirty="0"/>
          </a:p>
          <a:p>
            <a:r>
              <a:rPr lang="en-US" dirty="0"/>
              <a:t>On a national level, we engage in today’s online marketing tactics such as:</a:t>
            </a:r>
          </a:p>
          <a:p>
            <a:pPr marL="171450" indent="-171450">
              <a:buFont typeface="Arial" panose="020B0604020202020204" pitchFamily="34" charset="0"/>
              <a:buChar char="•"/>
            </a:pPr>
            <a:r>
              <a:rPr lang="en-US" dirty="0"/>
              <a:t>Ads on social media channels. </a:t>
            </a:r>
          </a:p>
          <a:p>
            <a:pPr marL="171450" indent="-171450">
              <a:buFont typeface="Arial" panose="020B0604020202020204" pitchFamily="34" charset="0"/>
              <a:buChar char="•"/>
            </a:pPr>
            <a:r>
              <a:rPr lang="en-US" dirty="0"/>
              <a:t>Search engine marketing.</a:t>
            </a:r>
          </a:p>
          <a:p>
            <a:pPr marL="171450" indent="-171450">
              <a:buFont typeface="Arial" panose="020B0604020202020204" pitchFamily="34" charset="0"/>
              <a:buChar char="•"/>
            </a:pPr>
            <a:r>
              <a:rPr lang="en-US" dirty="0"/>
              <a:t>Deploying scheduled email blasts to our curated list.</a:t>
            </a:r>
          </a:p>
          <a:p>
            <a:pPr marL="171450" indent="-171450">
              <a:buFont typeface="Arial" panose="020B0604020202020204" pitchFamily="34" charset="0"/>
              <a:buChar char="•"/>
            </a:pPr>
            <a:r>
              <a:rPr lang="en-US" dirty="0"/>
              <a:t>Conduct educational webinars on informative Medicare topics to capture leads. </a:t>
            </a:r>
          </a:p>
          <a:p>
            <a:pPr marL="171450" indent="-171450">
              <a:buFont typeface="Arial" panose="020B0604020202020204" pitchFamily="34" charset="0"/>
              <a:buChar char="•"/>
            </a:pPr>
            <a:r>
              <a:rPr lang="en-US" dirty="0"/>
              <a:t>We also follow traditional marketing methods with print ads in senior publications. </a:t>
            </a:r>
          </a:p>
          <a:p>
            <a:pPr marL="171450" indent="-171450">
              <a:buFont typeface="Arial" panose="020B0604020202020204" pitchFamily="34" charset="0"/>
              <a:buChar char="•"/>
            </a:pPr>
            <a:r>
              <a:rPr lang="en-US" dirty="0"/>
              <a:t>Co-market and partner with our Medicare affiliates.</a:t>
            </a:r>
          </a:p>
          <a:p>
            <a:r>
              <a:rPr lang="en-US" dirty="0"/>
              <a:t>In 2021, we will roll out a national media campaign leading up to the Medicare (AEP) open enrollment periods.</a:t>
            </a:r>
          </a:p>
        </p:txBody>
      </p:sp>
      <p:sp>
        <p:nvSpPr>
          <p:cNvPr id="4" name="Slide Number Placeholder 3"/>
          <p:cNvSpPr>
            <a:spLocks noGrp="1"/>
          </p:cNvSpPr>
          <p:nvPr>
            <p:ph type="sldNum" sz="quarter" idx="5"/>
          </p:nvPr>
        </p:nvSpPr>
        <p:spPr/>
        <p:txBody>
          <a:bodyPr/>
          <a:lstStyle/>
          <a:p>
            <a:fld id="{C5682330-30E0-8749-80D7-2463CA574589}" type="slidenum">
              <a:rPr lang="en-US" smtClean="0"/>
              <a:t>11</a:t>
            </a:fld>
            <a:endParaRPr lang="en-US"/>
          </a:p>
        </p:txBody>
      </p:sp>
    </p:spTree>
    <p:extLst>
      <p:ext uri="{BB962C8B-B14F-4D97-AF65-F5344CB8AC3E}">
        <p14:creationId xmlns:p14="http://schemas.microsoft.com/office/powerpoint/2010/main" val="1269306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solidFill>
                  <a:schemeClr val="bg1"/>
                </a:solidFill>
                <a:latin typeface="Arial" panose="020B0604020202020204" pitchFamily="34" charset="0"/>
                <a:cs typeface="Arial" panose="020B0604020202020204" pitchFamily="34" charset="0"/>
              </a:rPr>
              <a:t>We do the heavy lifting with direct marketing programs, utilizing lead generation channels and targeted sales strategies.</a:t>
            </a:r>
          </a:p>
          <a:p>
            <a:pPr marL="0" indent="0">
              <a:buFont typeface="Arial" panose="020B0604020202020204" pitchFamily="34" charset="0"/>
              <a:buNone/>
            </a:pPr>
            <a:endParaRPr lang="en-US" b="1" dirty="0"/>
          </a:p>
          <a:p>
            <a:pPr marL="0" indent="0">
              <a:buFont typeface="Arial" panose="020B0604020202020204" pitchFamily="34" charset="0"/>
              <a:buNone/>
            </a:pPr>
            <a:r>
              <a:rPr lang="en-US" b="1" dirty="0"/>
              <a:t>Our Model indicates that this method boost sales by XX%</a:t>
            </a:r>
            <a:endParaRPr lang="en-US" dirty="0"/>
          </a:p>
        </p:txBody>
      </p:sp>
      <p:sp>
        <p:nvSpPr>
          <p:cNvPr id="4" name="Slide Number Placeholder 3"/>
          <p:cNvSpPr>
            <a:spLocks noGrp="1"/>
          </p:cNvSpPr>
          <p:nvPr>
            <p:ph type="sldNum" sz="quarter" idx="5"/>
          </p:nvPr>
        </p:nvSpPr>
        <p:spPr/>
        <p:txBody>
          <a:bodyPr/>
          <a:lstStyle/>
          <a:p>
            <a:fld id="{C5682330-30E0-8749-80D7-2463CA574589}" type="slidenum">
              <a:rPr lang="en-US" smtClean="0"/>
              <a:t>12</a:t>
            </a:fld>
            <a:endParaRPr lang="en-US"/>
          </a:p>
        </p:txBody>
      </p:sp>
    </p:spTree>
    <p:extLst>
      <p:ext uri="{BB962C8B-B14F-4D97-AF65-F5344CB8AC3E}">
        <p14:creationId xmlns:p14="http://schemas.microsoft.com/office/powerpoint/2010/main" val="1326789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team will vet calls and transfer interested and qualified prospects to you. You’ll get access to our client-portal and our easy to navigate software platform that gives you all the tools you need to be successful. </a:t>
            </a:r>
          </a:p>
          <a:p>
            <a:endParaRPr lang="en-US" dirty="0"/>
          </a:p>
          <a:p>
            <a:r>
              <a:rPr lang="en-US" dirty="0" err="1"/>
              <a:t>SeekMedicare</a:t>
            </a:r>
            <a:r>
              <a:rPr lang="en-US" dirty="0"/>
              <a:t> will deliver your potential prospects with a personalized customer experience online or by phone call. </a:t>
            </a:r>
          </a:p>
          <a:p>
            <a:endParaRPr lang="en-US" dirty="0"/>
          </a:p>
          <a:p>
            <a:r>
              <a:rPr lang="en-US" dirty="0"/>
              <a:t>You will become part of the trusted </a:t>
            </a:r>
            <a:r>
              <a:rPr lang="en-US" dirty="0" err="1"/>
              <a:t>SeekMedicare</a:t>
            </a:r>
            <a:r>
              <a:rPr lang="en-US" dirty="0"/>
              <a:t> Community, along with other SM Agents, you will have access to a wealth of knowledge, the latest research, the governing rules and laws for compliance.</a:t>
            </a:r>
          </a:p>
        </p:txBody>
      </p:sp>
      <p:sp>
        <p:nvSpPr>
          <p:cNvPr id="4" name="Slide Number Placeholder 3"/>
          <p:cNvSpPr>
            <a:spLocks noGrp="1"/>
          </p:cNvSpPr>
          <p:nvPr>
            <p:ph type="sldNum" sz="quarter" idx="5"/>
          </p:nvPr>
        </p:nvSpPr>
        <p:spPr/>
        <p:txBody>
          <a:bodyPr/>
          <a:lstStyle/>
          <a:p>
            <a:fld id="{C5682330-30E0-8749-80D7-2463CA574589}" type="slidenum">
              <a:rPr lang="en-US" smtClean="0"/>
              <a:t>13</a:t>
            </a:fld>
            <a:endParaRPr lang="en-US"/>
          </a:p>
        </p:txBody>
      </p:sp>
    </p:spTree>
    <p:extLst>
      <p:ext uri="{BB962C8B-B14F-4D97-AF65-F5344CB8AC3E}">
        <p14:creationId xmlns:p14="http://schemas.microsoft.com/office/powerpoint/2010/main" val="3511515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682330-30E0-8749-80D7-2463CA574589}" type="slidenum">
              <a:rPr lang="en-US" smtClean="0"/>
              <a:t>14</a:t>
            </a:fld>
            <a:endParaRPr lang="en-US"/>
          </a:p>
        </p:txBody>
      </p:sp>
    </p:spTree>
    <p:extLst>
      <p:ext uri="{BB962C8B-B14F-4D97-AF65-F5344CB8AC3E}">
        <p14:creationId xmlns:p14="http://schemas.microsoft.com/office/powerpoint/2010/main" val="1346744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682330-30E0-8749-80D7-2463CA574589}" type="slidenum">
              <a:rPr lang="en-US" smtClean="0"/>
              <a:t>15</a:t>
            </a:fld>
            <a:endParaRPr lang="en-US"/>
          </a:p>
        </p:txBody>
      </p:sp>
    </p:spTree>
    <p:extLst>
      <p:ext uri="{BB962C8B-B14F-4D97-AF65-F5344CB8AC3E}">
        <p14:creationId xmlns:p14="http://schemas.microsoft.com/office/powerpoint/2010/main" val="602094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9/21/20</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590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9/21/20</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52809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9/21/20</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3985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9/21/20</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35939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9/21/20</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86152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9/21/20</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07064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9/21/20</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79479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9/21/20</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344241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9/21/20</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58374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9/21/20</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25078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9/21/20</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7597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9/21/20</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0177788"/>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comments" Target="../comments/comment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hyperlink" Target="http://www.seekmedicar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0" name="Picture 3">
            <a:extLst>
              <a:ext uri="{FF2B5EF4-FFF2-40B4-BE49-F238E27FC236}">
                <a16:creationId xmlns:a16="http://schemas.microsoft.com/office/drawing/2014/main" id="{0D778394-699D-4196-A7DE-B2E4FC880891}"/>
              </a:ext>
            </a:extLst>
          </p:cNvPr>
          <p:cNvPicPr>
            <a:picLocks noChangeAspect="1"/>
          </p:cNvPicPr>
          <p:nvPr/>
        </p:nvPicPr>
        <p:blipFill>
          <a:blip r:embed="rId4"/>
          <a:srcRect/>
          <a:stretch/>
        </p:blipFill>
        <p:spPr>
          <a:xfrm>
            <a:off x="5355" y="10"/>
            <a:ext cx="12194307" cy="6857990"/>
          </a:xfrm>
          <a:prstGeom prst="rect">
            <a:avLst/>
          </a:prstGeom>
        </p:spPr>
      </p:pic>
      <p:sp>
        <p:nvSpPr>
          <p:cNvPr id="21" name="Rectangle 8">
            <a:extLst>
              <a:ext uri="{FF2B5EF4-FFF2-40B4-BE49-F238E27FC236}">
                <a16:creationId xmlns:a16="http://schemas.microsoft.com/office/drawing/2014/main" id="{DFD57664-637D-40CA-83F2-B729A932B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4915076"/>
            <a:ext cx="12188952" cy="1942924"/>
          </a:xfrm>
          <a:prstGeom prst="rect">
            <a:avLst/>
          </a:prstGeom>
          <a:gradFill>
            <a:gsLst>
              <a:gs pos="43000">
                <a:schemeClr val="tx1">
                  <a:alpha val="20000"/>
                </a:schemeClr>
              </a:gs>
              <a:gs pos="0">
                <a:schemeClr val="tx1">
                  <a:alpha val="0"/>
                </a:schemeClr>
              </a:gs>
              <a:gs pos="100000">
                <a:schemeClr val="tx1">
                  <a:alpha val="3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8B7700-82B1-4B4D-8CB7-2AB82950AE19}"/>
              </a:ext>
            </a:extLst>
          </p:cNvPr>
          <p:cNvSpPr>
            <a:spLocks noGrp="1"/>
          </p:cNvSpPr>
          <p:nvPr>
            <p:ph type="ctrTitle"/>
          </p:nvPr>
        </p:nvSpPr>
        <p:spPr>
          <a:xfrm>
            <a:off x="2459823" y="1817282"/>
            <a:ext cx="7137263" cy="1280161"/>
          </a:xfrm>
        </p:spPr>
        <p:txBody>
          <a:bodyPr anchor="ctr">
            <a:normAutofit/>
          </a:bodyPr>
          <a:lstStyle/>
          <a:p>
            <a:pPr algn="ctr"/>
            <a:endParaRPr lang="en-US" sz="4800" dirty="0">
              <a:solidFill>
                <a:srgbClr val="FFFFFF"/>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2277192A-4EC5-234D-8AAB-96E69CACCCDD}"/>
              </a:ext>
            </a:extLst>
          </p:cNvPr>
          <p:cNvSpPr>
            <a:spLocks noGrp="1"/>
          </p:cNvSpPr>
          <p:nvPr>
            <p:ph type="subTitle" idx="1"/>
          </p:nvPr>
        </p:nvSpPr>
        <p:spPr>
          <a:xfrm>
            <a:off x="2835837" y="5338353"/>
            <a:ext cx="3073745" cy="1280160"/>
          </a:xfrm>
        </p:spPr>
        <p:txBody>
          <a:bodyPr anchor="ctr">
            <a:normAutofit/>
          </a:bodyPr>
          <a:lstStyle/>
          <a:p>
            <a:endParaRPr lang="en-US" sz="1500" dirty="0">
              <a:solidFill>
                <a:srgbClr val="FFFFFF"/>
              </a:solidFill>
            </a:endParaRPr>
          </a:p>
        </p:txBody>
      </p:sp>
      <p:cxnSp>
        <p:nvCxnSpPr>
          <p:cNvPr id="22" name="Straight Connector 10">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3">
            <a:extLst>
              <a:ext uri="{FF2B5EF4-FFF2-40B4-BE49-F238E27FC236}">
                <a16:creationId xmlns:a16="http://schemas.microsoft.com/office/drawing/2014/main" id="{FBAD830E-8CD8-4043-9D4E-1E4C90DD8236}"/>
              </a:ext>
            </a:extLst>
          </p:cNvPr>
          <p:cNvPicPr>
            <a:picLocks noChangeAspect="1"/>
          </p:cNvPicPr>
          <p:nvPr/>
        </p:nvPicPr>
        <p:blipFill>
          <a:blip r:embed="rId4"/>
          <a:srcRect/>
          <a:stretch/>
        </p:blipFill>
        <p:spPr>
          <a:xfrm>
            <a:off x="5355" y="0"/>
            <a:ext cx="12268362" cy="7097467"/>
          </a:xfrm>
          <a:prstGeom prst="rect">
            <a:avLst/>
          </a:prstGeom>
        </p:spPr>
      </p:pic>
      <p:sp>
        <p:nvSpPr>
          <p:cNvPr id="4" name="Rectangle 3">
            <a:extLst>
              <a:ext uri="{FF2B5EF4-FFF2-40B4-BE49-F238E27FC236}">
                <a16:creationId xmlns:a16="http://schemas.microsoft.com/office/drawing/2014/main" id="{18F6A193-A120-564C-BAB4-25577BA95CFD}"/>
              </a:ext>
            </a:extLst>
          </p:cNvPr>
          <p:cNvSpPr/>
          <p:nvPr/>
        </p:nvSpPr>
        <p:spPr>
          <a:xfrm>
            <a:off x="4904338" y="3075373"/>
            <a:ext cx="2010487" cy="369332"/>
          </a:xfrm>
          <a:prstGeom prst="rect">
            <a:avLst/>
          </a:prstGeom>
        </p:spPr>
        <p:txBody>
          <a:bodyPr wrap="none">
            <a:spAutoFit/>
          </a:bodyPr>
          <a:lstStyle/>
          <a:p>
            <a:pPr algn="ctr"/>
            <a:r>
              <a:rPr lang="en-US" dirty="0">
                <a:solidFill>
                  <a:srgbClr val="333333"/>
                </a:solidFill>
                <a:latin typeface="Open Sans"/>
              </a:rPr>
              <a:t>SEEK MEDICARE™</a:t>
            </a:r>
            <a:endParaRPr lang="en-US" dirty="0"/>
          </a:p>
        </p:txBody>
      </p:sp>
      <p:sp>
        <p:nvSpPr>
          <p:cNvPr id="9" name="Rectangle 8">
            <a:extLst>
              <a:ext uri="{FF2B5EF4-FFF2-40B4-BE49-F238E27FC236}">
                <a16:creationId xmlns:a16="http://schemas.microsoft.com/office/drawing/2014/main" id="{971FEAC8-F027-BE4C-A6EF-C16816B1127B}"/>
              </a:ext>
            </a:extLst>
          </p:cNvPr>
          <p:cNvSpPr/>
          <p:nvPr/>
        </p:nvSpPr>
        <p:spPr>
          <a:xfrm>
            <a:off x="4945184" y="4383148"/>
            <a:ext cx="1604030" cy="369332"/>
          </a:xfrm>
          <a:prstGeom prst="rect">
            <a:avLst/>
          </a:prstGeom>
        </p:spPr>
        <p:txBody>
          <a:bodyPr wrap="none">
            <a:spAutoFit/>
          </a:bodyPr>
          <a:lstStyle/>
          <a:p>
            <a:pPr algn="ctr"/>
            <a:r>
              <a:rPr lang="en-US" dirty="0">
                <a:solidFill>
                  <a:srgbClr val="FFFFFF"/>
                </a:solidFill>
                <a:effectLst>
                  <a:outerShdw blurRad="50800" dist="50800" dir="5400000" algn="ctr" rotWithShape="0">
                    <a:srgbClr val="000000"/>
                  </a:outerShdw>
                </a:effectLst>
                <a:latin typeface="Arial" panose="020B0604020202020204" pitchFamily="34" charset="0"/>
                <a:cs typeface="Arial" panose="020B0604020202020204" pitchFamily="34" charset="0"/>
              </a:rPr>
              <a:t>Who Are We?</a:t>
            </a:r>
          </a:p>
        </p:txBody>
      </p:sp>
      <p:pic>
        <p:nvPicPr>
          <p:cNvPr id="11" name="Picture 10" descr="A person looking at the camera&#10;&#10;Description automatically generated">
            <a:extLst>
              <a:ext uri="{FF2B5EF4-FFF2-40B4-BE49-F238E27FC236}">
                <a16:creationId xmlns:a16="http://schemas.microsoft.com/office/drawing/2014/main" id="{F4ECF12F-4DDD-5142-A971-5956CCDC716D}"/>
              </a:ext>
            </a:extLst>
          </p:cNvPr>
          <p:cNvPicPr>
            <a:picLocks noChangeAspect="1"/>
          </p:cNvPicPr>
          <p:nvPr/>
        </p:nvPicPr>
        <p:blipFill>
          <a:blip r:embed="rId5"/>
          <a:stretch>
            <a:fillRect/>
          </a:stretch>
        </p:blipFill>
        <p:spPr>
          <a:xfrm>
            <a:off x="0" y="549900"/>
            <a:ext cx="12192000" cy="5758199"/>
          </a:xfrm>
          <a:prstGeom prst="rect">
            <a:avLst/>
          </a:prstGeom>
        </p:spPr>
      </p:pic>
      <p:pic>
        <p:nvPicPr>
          <p:cNvPr id="13" name="Picture 12" descr="A picture containing orange, clock, room, player&#10;&#10;Description automatically generated">
            <a:extLst>
              <a:ext uri="{FF2B5EF4-FFF2-40B4-BE49-F238E27FC236}">
                <a16:creationId xmlns:a16="http://schemas.microsoft.com/office/drawing/2014/main" id="{8FF88A02-D4ED-8040-AFFA-51684C143370}"/>
              </a:ext>
            </a:extLst>
          </p:cNvPr>
          <p:cNvPicPr>
            <a:picLocks noChangeAspect="1"/>
          </p:cNvPicPr>
          <p:nvPr/>
        </p:nvPicPr>
        <p:blipFill>
          <a:blip r:embed="rId6"/>
          <a:stretch>
            <a:fillRect/>
          </a:stretch>
        </p:blipFill>
        <p:spPr>
          <a:xfrm>
            <a:off x="8740064" y="5711665"/>
            <a:ext cx="2934446" cy="533536"/>
          </a:xfrm>
          <a:prstGeom prst="rect">
            <a:avLst/>
          </a:prstGeom>
        </p:spPr>
      </p:pic>
    </p:spTree>
    <p:extLst>
      <p:ext uri="{BB962C8B-B14F-4D97-AF65-F5344CB8AC3E}">
        <p14:creationId xmlns:p14="http://schemas.microsoft.com/office/powerpoint/2010/main" val="33436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autoRev="1" fill="hold" grpId="0" nodeType="clickEffect">
                                  <p:stCondLst>
                                    <p:cond delay="0"/>
                                  </p:stCondLst>
                                  <p:childTnLst>
                                    <p:animScale>
                                      <p:cBhvr>
                                        <p:cTn id="6" dur="2000" fill="hold"/>
                                        <p:tgtEl>
                                          <p:spTgt spid="4"/>
                                        </p:tgtEl>
                                      </p:cBhvr>
                                      <p:by x="400000" y="400000"/>
                                    </p:animScale>
                                  </p:childTnLst>
                                </p:cTn>
                              </p:par>
                            </p:childTnLst>
                          </p:cTn>
                        </p:par>
                      </p:childTnLst>
                    </p:cTn>
                  </p:par>
                  <p:par>
                    <p:cTn id="7" fill="hold">
                      <p:stCondLst>
                        <p:cond delay="indefinite"/>
                      </p:stCondLst>
                      <p:childTnLst>
                        <p:par>
                          <p:cTn id="8" fill="hold">
                            <p:stCondLst>
                              <p:cond delay="0"/>
                            </p:stCondLst>
                            <p:childTnLst>
                              <p:par>
                                <p:cTn id="9" presetID="9" presetClass="exit" presetSubtype="0" fill="hold" nodeType="clickEffect">
                                  <p:stCondLst>
                                    <p:cond delay="0"/>
                                  </p:stCondLst>
                                  <p:childTnLst>
                                    <p:animEffect transition="out" filter="dissolve">
                                      <p:cBhvr>
                                        <p:cTn id="10" dur="500"/>
                                        <p:tgtEl>
                                          <p:spTgt spid="11"/>
                                        </p:tgtEl>
                                      </p:cBhvr>
                                    </p:animEffect>
                                    <p:set>
                                      <p:cBhvr>
                                        <p:cTn id="11"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1" name="Rectangle 8">
            <a:extLst>
              <a:ext uri="{FF2B5EF4-FFF2-40B4-BE49-F238E27FC236}">
                <a16:creationId xmlns:a16="http://schemas.microsoft.com/office/drawing/2014/main" id="{DFD57664-637D-40CA-83F2-B729A932B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4915076"/>
            <a:ext cx="12188952" cy="1942924"/>
          </a:xfrm>
          <a:prstGeom prst="rect">
            <a:avLst/>
          </a:prstGeom>
          <a:gradFill>
            <a:gsLst>
              <a:gs pos="43000">
                <a:schemeClr val="tx1">
                  <a:alpha val="20000"/>
                </a:schemeClr>
              </a:gs>
              <a:gs pos="0">
                <a:schemeClr val="tx1">
                  <a:alpha val="0"/>
                </a:schemeClr>
              </a:gs>
              <a:gs pos="100000">
                <a:schemeClr val="tx1">
                  <a:alpha val="3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8B7700-82B1-4B4D-8CB7-2AB82950AE19}"/>
              </a:ext>
            </a:extLst>
          </p:cNvPr>
          <p:cNvSpPr>
            <a:spLocks noGrp="1"/>
          </p:cNvSpPr>
          <p:nvPr>
            <p:ph type="ctrTitle"/>
          </p:nvPr>
        </p:nvSpPr>
        <p:spPr>
          <a:xfrm>
            <a:off x="2459823" y="1817282"/>
            <a:ext cx="7137263" cy="1280161"/>
          </a:xfrm>
        </p:spPr>
        <p:txBody>
          <a:bodyPr anchor="ctr">
            <a:normAutofit/>
          </a:bodyPr>
          <a:lstStyle/>
          <a:p>
            <a:pPr algn="ctr"/>
            <a:endParaRPr lang="en-US" sz="4800" dirty="0">
              <a:solidFill>
                <a:srgbClr val="FFFFFF"/>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2277192A-4EC5-234D-8AAB-96E69CACCCDD}"/>
              </a:ext>
            </a:extLst>
          </p:cNvPr>
          <p:cNvSpPr>
            <a:spLocks noGrp="1"/>
          </p:cNvSpPr>
          <p:nvPr>
            <p:ph type="subTitle" idx="1"/>
          </p:nvPr>
        </p:nvSpPr>
        <p:spPr>
          <a:xfrm>
            <a:off x="2835837" y="5338353"/>
            <a:ext cx="3073745" cy="1280160"/>
          </a:xfrm>
        </p:spPr>
        <p:txBody>
          <a:bodyPr anchor="ctr">
            <a:normAutofit/>
          </a:bodyPr>
          <a:lstStyle/>
          <a:p>
            <a:endParaRPr lang="en-US" sz="1500" dirty="0">
              <a:solidFill>
                <a:srgbClr val="FFFFFF"/>
              </a:solidFill>
            </a:endParaRPr>
          </a:p>
        </p:txBody>
      </p:sp>
      <p:cxnSp>
        <p:nvCxnSpPr>
          <p:cNvPr id="22" name="Straight Connector 10">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3">
            <a:extLst>
              <a:ext uri="{FF2B5EF4-FFF2-40B4-BE49-F238E27FC236}">
                <a16:creationId xmlns:a16="http://schemas.microsoft.com/office/drawing/2014/main" id="{FBAD830E-8CD8-4043-9D4E-1E4C90DD8236}"/>
              </a:ext>
            </a:extLst>
          </p:cNvPr>
          <p:cNvPicPr>
            <a:picLocks noChangeAspect="1"/>
          </p:cNvPicPr>
          <p:nvPr/>
        </p:nvPicPr>
        <p:blipFill>
          <a:blip r:embed="rId4"/>
          <a:srcRect/>
          <a:stretch/>
        </p:blipFill>
        <p:spPr>
          <a:xfrm>
            <a:off x="5355" y="0"/>
            <a:ext cx="12268362" cy="7572094"/>
          </a:xfrm>
          <a:prstGeom prst="rect">
            <a:avLst/>
          </a:prstGeom>
        </p:spPr>
      </p:pic>
      <p:sp>
        <p:nvSpPr>
          <p:cNvPr id="12" name="Rectangle 11">
            <a:extLst>
              <a:ext uri="{FF2B5EF4-FFF2-40B4-BE49-F238E27FC236}">
                <a16:creationId xmlns:a16="http://schemas.microsoft.com/office/drawing/2014/main" id="{E36D32D7-BB83-8543-A784-735135365EDF}"/>
              </a:ext>
            </a:extLst>
          </p:cNvPr>
          <p:cNvSpPr/>
          <p:nvPr/>
        </p:nvSpPr>
        <p:spPr>
          <a:xfrm>
            <a:off x="-46342" y="600398"/>
            <a:ext cx="12371756" cy="19547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lose up of a sign&#10;&#10;Description automatically generated">
            <a:extLst>
              <a:ext uri="{FF2B5EF4-FFF2-40B4-BE49-F238E27FC236}">
                <a16:creationId xmlns:a16="http://schemas.microsoft.com/office/drawing/2014/main" id="{D65C62C6-2CA6-6241-81BB-AC2157943FB8}"/>
              </a:ext>
            </a:extLst>
          </p:cNvPr>
          <p:cNvPicPr>
            <a:picLocks noChangeAspect="1"/>
          </p:cNvPicPr>
          <p:nvPr/>
        </p:nvPicPr>
        <p:blipFill>
          <a:blip r:embed="rId5"/>
          <a:stretch>
            <a:fillRect/>
          </a:stretch>
        </p:blipFill>
        <p:spPr>
          <a:xfrm>
            <a:off x="-65696" y="600398"/>
            <a:ext cx="12315729" cy="1677725"/>
          </a:xfrm>
          <a:prstGeom prst="rect">
            <a:avLst/>
          </a:prstGeom>
        </p:spPr>
      </p:pic>
      <p:sp>
        <p:nvSpPr>
          <p:cNvPr id="13" name="TextBox 12">
            <a:extLst>
              <a:ext uri="{FF2B5EF4-FFF2-40B4-BE49-F238E27FC236}">
                <a16:creationId xmlns:a16="http://schemas.microsoft.com/office/drawing/2014/main" id="{7EDFBB56-200E-4A44-BFBB-11A521AFC620}"/>
              </a:ext>
            </a:extLst>
          </p:cNvPr>
          <p:cNvSpPr txBox="1"/>
          <p:nvPr/>
        </p:nvSpPr>
        <p:spPr>
          <a:xfrm>
            <a:off x="647772" y="2989888"/>
            <a:ext cx="10723415" cy="353943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About Our Company:</a:t>
            </a:r>
          </a:p>
          <a:p>
            <a:endParaRPr lang="en-US" sz="3200" dirty="0">
              <a:solidFill>
                <a:schemeClr val="bg1"/>
              </a:solidFill>
              <a:latin typeface="Arial" panose="020B0604020202020204" pitchFamily="34" charset="0"/>
              <a:cs typeface="Arial" panose="020B0604020202020204" pitchFamily="34" charset="0"/>
            </a:endParaRPr>
          </a:p>
          <a:p>
            <a:r>
              <a:rPr lang="en-US" sz="3200" dirty="0">
                <a:solidFill>
                  <a:schemeClr val="bg1"/>
                </a:solidFill>
                <a:latin typeface="Arial" panose="020B0604020202020204" pitchFamily="34" charset="0"/>
                <a:cs typeface="Arial" panose="020B0604020202020204" pitchFamily="34" charset="0"/>
              </a:rPr>
              <a:t>We are on a huge mission to revolutionize the way people select coverage and experience the decision-making process around matching people to the right health insurance coverage using innovative technology and a modernized interactive process</a:t>
            </a:r>
            <a:r>
              <a:rPr lang="en-US" dirty="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700291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3">
            <a:extLst>
              <a:ext uri="{FF2B5EF4-FFF2-40B4-BE49-F238E27FC236}">
                <a16:creationId xmlns:a16="http://schemas.microsoft.com/office/drawing/2014/main" id="{0D778394-699D-4196-A7DE-B2E4FC880891}"/>
              </a:ext>
            </a:extLst>
          </p:cNvPr>
          <p:cNvPicPr>
            <a:picLocks noChangeAspect="1"/>
          </p:cNvPicPr>
          <p:nvPr/>
        </p:nvPicPr>
        <p:blipFill>
          <a:blip r:embed="rId3"/>
          <a:srcRect/>
          <a:stretch/>
        </p:blipFill>
        <p:spPr>
          <a:xfrm>
            <a:off x="5355" y="-30826"/>
            <a:ext cx="12186645" cy="7549116"/>
          </a:xfrm>
          <a:prstGeom prst="rect">
            <a:avLst/>
          </a:prstGeom>
        </p:spPr>
      </p:pic>
      <p:sp>
        <p:nvSpPr>
          <p:cNvPr id="12" name="Rectangle 11">
            <a:extLst>
              <a:ext uri="{FF2B5EF4-FFF2-40B4-BE49-F238E27FC236}">
                <a16:creationId xmlns:a16="http://schemas.microsoft.com/office/drawing/2014/main" id="{D748D5E1-59C2-9F4E-85EA-F18706699BC5}"/>
              </a:ext>
            </a:extLst>
          </p:cNvPr>
          <p:cNvSpPr/>
          <p:nvPr/>
        </p:nvSpPr>
        <p:spPr>
          <a:xfrm>
            <a:off x="9151666" y="6170414"/>
            <a:ext cx="2010487" cy="369332"/>
          </a:xfrm>
          <a:prstGeom prst="rect">
            <a:avLst/>
          </a:prstGeom>
        </p:spPr>
        <p:txBody>
          <a:bodyPr wrap="none">
            <a:spAutoFit/>
          </a:bodyPr>
          <a:lstStyle/>
          <a:p>
            <a:r>
              <a:rPr lang="en-US" b="0" i="0" dirty="0">
                <a:solidFill>
                  <a:srgbClr val="333333"/>
                </a:solidFill>
                <a:effectLst/>
                <a:latin typeface="Open Sans"/>
              </a:rPr>
              <a:t>SEEK MEDICARE™</a:t>
            </a:r>
            <a:endParaRPr lang="en-US" dirty="0"/>
          </a:p>
        </p:txBody>
      </p:sp>
      <p:sp>
        <p:nvSpPr>
          <p:cNvPr id="23" name="Oval 22">
            <a:extLst>
              <a:ext uri="{FF2B5EF4-FFF2-40B4-BE49-F238E27FC236}">
                <a16:creationId xmlns:a16="http://schemas.microsoft.com/office/drawing/2014/main" id="{AC79AE35-69E2-5F49-A8C1-C799F766A512}"/>
              </a:ext>
            </a:extLst>
          </p:cNvPr>
          <p:cNvSpPr/>
          <p:nvPr/>
        </p:nvSpPr>
        <p:spPr>
          <a:xfrm>
            <a:off x="9047807" y="1278118"/>
            <a:ext cx="2808514" cy="2759528"/>
          </a:xfrm>
          <a:prstGeom prst="ellipse">
            <a:avLst/>
          </a:prstGeom>
          <a:solidFill>
            <a:srgbClr val="00B0F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dirty="0"/>
              <a:t>You Become A Member of   A Team of</a:t>
            </a:r>
          </a:p>
          <a:p>
            <a:pPr algn="ctr"/>
            <a:r>
              <a:rPr lang="en-US" sz="2400" dirty="0"/>
              <a:t>Industry Experts</a:t>
            </a:r>
          </a:p>
        </p:txBody>
      </p:sp>
      <p:sp>
        <p:nvSpPr>
          <p:cNvPr id="4" name="TextBox 3">
            <a:extLst>
              <a:ext uri="{FF2B5EF4-FFF2-40B4-BE49-F238E27FC236}">
                <a16:creationId xmlns:a16="http://schemas.microsoft.com/office/drawing/2014/main" id="{76C4EF81-769B-3740-A2C7-2F6B728FF75D}"/>
              </a:ext>
            </a:extLst>
          </p:cNvPr>
          <p:cNvSpPr txBox="1"/>
          <p:nvPr/>
        </p:nvSpPr>
        <p:spPr>
          <a:xfrm>
            <a:off x="102778" y="181633"/>
            <a:ext cx="6843712" cy="523220"/>
          </a:xfrm>
          <a:prstGeom prst="rect">
            <a:avLst/>
          </a:prstGeom>
          <a:noFill/>
        </p:spPr>
        <p:txBody>
          <a:bodyPr wrap="square" rtlCol="0">
            <a:spAutoFit/>
          </a:bodyPr>
          <a:lstStyle/>
          <a:p>
            <a:r>
              <a:rPr lang="en-US" sz="2800" dirty="0">
                <a:solidFill>
                  <a:schemeClr val="bg1"/>
                </a:solidFill>
                <a:effectLst>
                  <a:outerShdw blurRad="50800" dist="50800" dir="5400000" algn="ctr" rotWithShape="0">
                    <a:srgbClr val="000000"/>
                  </a:outerShdw>
                </a:effectLst>
                <a:latin typeface="Arial" panose="020B0604020202020204" pitchFamily="34" charset="0"/>
                <a:cs typeface="Arial" panose="020B0604020202020204" pitchFamily="34" charset="0"/>
              </a:rPr>
              <a:t>Our Value Proposition To You:</a:t>
            </a:r>
          </a:p>
        </p:txBody>
      </p:sp>
      <p:sp>
        <p:nvSpPr>
          <p:cNvPr id="13" name="Oval 12">
            <a:extLst>
              <a:ext uri="{FF2B5EF4-FFF2-40B4-BE49-F238E27FC236}">
                <a16:creationId xmlns:a16="http://schemas.microsoft.com/office/drawing/2014/main" id="{14D5130D-192F-9644-B9BA-C11BC42880D6}"/>
              </a:ext>
            </a:extLst>
          </p:cNvPr>
          <p:cNvSpPr/>
          <p:nvPr/>
        </p:nvSpPr>
        <p:spPr>
          <a:xfrm>
            <a:off x="5724332" y="3299308"/>
            <a:ext cx="2808514" cy="2759528"/>
          </a:xfrm>
          <a:prstGeom prst="ellipse">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dirty="0"/>
              <a:t>Receive Online Support and Guidance </a:t>
            </a:r>
          </a:p>
        </p:txBody>
      </p:sp>
      <p:sp>
        <p:nvSpPr>
          <p:cNvPr id="10" name="Oval 9">
            <a:extLst>
              <a:ext uri="{FF2B5EF4-FFF2-40B4-BE49-F238E27FC236}">
                <a16:creationId xmlns:a16="http://schemas.microsoft.com/office/drawing/2014/main" id="{7956B890-CC97-E443-B1D1-34936A427040}"/>
              </a:ext>
            </a:extLst>
          </p:cNvPr>
          <p:cNvSpPr/>
          <p:nvPr/>
        </p:nvSpPr>
        <p:spPr>
          <a:xfrm>
            <a:off x="1356246" y="4098472"/>
            <a:ext cx="2808514" cy="275952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dirty="0"/>
              <a:t>We’ll Bring You</a:t>
            </a:r>
          </a:p>
          <a:p>
            <a:pPr algn="ctr"/>
            <a:r>
              <a:rPr lang="en-US" sz="2400" dirty="0"/>
              <a:t>New Qualified Medicare Prospects</a:t>
            </a:r>
          </a:p>
        </p:txBody>
      </p:sp>
      <p:grpSp>
        <p:nvGrpSpPr>
          <p:cNvPr id="7" name="Group 6">
            <a:extLst>
              <a:ext uri="{FF2B5EF4-FFF2-40B4-BE49-F238E27FC236}">
                <a16:creationId xmlns:a16="http://schemas.microsoft.com/office/drawing/2014/main" id="{7A910488-7EE2-8F42-A7B3-9FC4813A1F1D}"/>
              </a:ext>
            </a:extLst>
          </p:cNvPr>
          <p:cNvGrpSpPr/>
          <p:nvPr/>
        </p:nvGrpSpPr>
        <p:grpSpPr>
          <a:xfrm>
            <a:off x="3913653" y="2657882"/>
            <a:ext cx="4795014" cy="2171700"/>
            <a:chOff x="3827272" y="4987320"/>
            <a:chExt cx="4795014" cy="2171700"/>
          </a:xfrm>
        </p:grpSpPr>
        <p:sp>
          <p:nvSpPr>
            <p:cNvPr id="6" name="Rectangle 5">
              <a:extLst>
                <a:ext uri="{FF2B5EF4-FFF2-40B4-BE49-F238E27FC236}">
                  <a16:creationId xmlns:a16="http://schemas.microsoft.com/office/drawing/2014/main" id="{275C3449-EB3D-EE46-B677-3B04AAA83D2E}"/>
                </a:ext>
              </a:extLst>
            </p:cNvPr>
            <p:cNvSpPr/>
            <p:nvPr/>
          </p:nvSpPr>
          <p:spPr>
            <a:xfrm>
              <a:off x="3827272" y="4987320"/>
              <a:ext cx="4795014" cy="2171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8BE8F4F-EA72-EB4A-B628-037BE58FD05A}"/>
                </a:ext>
              </a:extLst>
            </p:cNvPr>
            <p:cNvSpPr txBox="1"/>
            <p:nvPr/>
          </p:nvSpPr>
          <p:spPr>
            <a:xfrm>
              <a:off x="4482871" y="5288340"/>
              <a:ext cx="3629135" cy="1569660"/>
            </a:xfrm>
            <a:prstGeom prst="rect">
              <a:avLst/>
            </a:prstGeom>
            <a:noFill/>
          </p:spPr>
          <p:txBody>
            <a:bodyPr wrap="none" rtlCol="0">
              <a:spAutoFit/>
            </a:bodyPr>
            <a:lstStyle/>
            <a:p>
              <a:pPr algn="ctr"/>
              <a:r>
                <a:rPr lang="en-US" sz="2400" dirty="0">
                  <a:solidFill>
                    <a:schemeClr val="bg1"/>
                  </a:solidFill>
                  <a:effectLst>
                    <a:outerShdw blurRad="50800" dist="50800" dir="5400000" algn="ctr" rotWithShape="0">
                      <a:srgbClr val="000000"/>
                    </a:outerShdw>
                  </a:effectLst>
                  <a:latin typeface="Arial" panose="020B0604020202020204" pitchFamily="34" charset="0"/>
                </a:rPr>
                <a:t>Your Time Can be Better </a:t>
              </a:r>
            </a:p>
            <a:p>
              <a:pPr algn="ctr"/>
              <a:r>
                <a:rPr lang="en-US" sz="2400" dirty="0">
                  <a:solidFill>
                    <a:schemeClr val="bg1"/>
                  </a:solidFill>
                  <a:effectLst>
                    <a:outerShdw blurRad="50800" dist="50800" dir="5400000" algn="ctr" rotWithShape="0">
                      <a:srgbClr val="000000"/>
                    </a:outerShdw>
                  </a:effectLst>
                  <a:latin typeface="Arial" panose="020B0604020202020204" pitchFamily="34" charset="0"/>
                </a:rPr>
                <a:t>Spent on Providing</a:t>
              </a:r>
            </a:p>
            <a:p>
              <a:pPr algn="ctr"/>
              <a:r>
                <a:rPr lang="en-US" sz="2400" dirty="0">
                  <a:solidFill>
                    <a:schemeClr val="bg1"/>
                  </a:solidFill>
                  <a:effectLst>
                    <a:outerShdw blurRad="50800" dist="50800" dir="5400000" algn="ctr" rotWithShape="0">
                      <a:srgbClr val="000000"/>
                    </a:outerShdw>
                  </a:effectLst>
                  <a:latin typeface="Arial" panose="020B0604020202020204" pitchFamily="34" charset="0"/>
                </a:rPr>
                <a:t>Your Client With a </a:t>
              </a:r>
            </a:p>
            <a:p>
              <a:pPr algn="ctr"/>
              <a:r>
                <a:rPr lang="en-US" sz="2400" dirty="0">
                  <a:solidFill>
                    <a:schemeClr val="bg1"/>
                  </a:solidFill>
                  <a:effectLst>
                    <a:outerShdw blurRad="50800" dist="50800" dir="5400000" algn="ctr" rotWithShape="0">
                      <a:srgbClr val="000000"/>
                    </a:outerShdw>
                  </a:effectLst>
                  <a:latin typeface="Arial" panose="020B0604020202020204" pitchFamily="34" charset="0"/>
                </a:rPr>
                <a:t>Quality Medicare Plan</a:t>
              </a:r>
            </a:p>
          </p:txBody>
        </p:sp>
      </p:grpSp>
    </p:spTree>
    <p:extLst>
      <p:ext uri="{BB962C8B-B14F-4D97-AF65-F5344CB8AC3E}">
        <p14:creationId xmlns:p14="http://schemas.microsoft.com/office/powerpoint/2010/main" val="4037602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1.66667E-6 5.55112E-17 C 0.04388 0.14421 0.08789 0.28843 0.0586 0.31458 C 0.0293 0.34051 -0.13633 0.18704 -0.17578 0.15625 C -0.21536 0.12523 -0.17409 0.13333 -0.17812 0.12917 C -0.18229 0.125 -0.1914 0.12801 -0.20039 0.13125 " pathEditMode="relative" rAng="0" ptsTypes="AAAAA">
                                      <p:cBhvr>
                                        <p:cTn id="6" dur="2000" fill="hold"/>
                                        <p:tgtEl>
                                          <p:spTgt spid="23"/>
                                        </p:tgtEl>
                                        <p:attrNameLst>
                                          <p:attrName>ppt_x</p:attrName>
                                          <p:attrName>ppt_y</p:attrName>
                                        </p:attrNameLst>
                                      </p:cBhvr>
                                      <p:rCtr x="-6628" y="15856"/>
                                    </p:animMotion>
                                  </p:childTnLst>
                                </p:cTn>
                              </p:par>
                              <p:par>
                                <p:cTn id="7" presetID="0" presetClass="path" presetSubtype="0" accel="50000" decel="50000" fill="hold" grpId="0" nodeType="withEffect">
                                  <p:stCondLst>
                                    <p:cond delay="500"/>
                                  </p:stCondLst>
                                  <p:childTnLst>
                                    <p:animMotion origin="layout" path="M -2.08333E-6 -2.59259E-6 C 0.09584 -0.0037 0.19167 -0.00694 0.22018 -0.07083 C 0.2487 -0.13472 0.2099 -0.25926 0.17097 -0.38333 " pathEditMode="relative" rAng="0" ptsTypes="AAA">
                                      <p:cBhvr>
                                        <p:cTn id="8" dur="2000" fill="hold"/>
                                        <p:tgtEl>
                                          <p:spTgt spid="10"/>
                                        </p:tgtEl>
                                        <p:attrNameLst>
                                          <p:attrName>ppt_x</p:attrName>
                                          <p:attrName>ppt_y</p:attrName>
                                        </p:attrNameLst>
                                      </p:cBhvr>
                                      <p:rCtr x="11497" y="-19167"/>
                                    </p:animMotion>
                                  </p:childTnLst>
                                </p:cTn>
                              </p:par>
                              <p:par>
                                <p:cTn id="9" presetID="0" presetClass="path" presetSubtype="0" accel="50000" decel="50000" fill="hold" grpId="0" nodeType="withEffect">
                                  <p:stCondLst>
                                    <p:cond delay="500"/>
                                  </p:stCondLst>
                                  <p:childTnLst>
                                    <p:animMotion origin="layout" path="M 4.58333E-6 4.07407E-6 C 0.00026 -0.09051 0.00039 -0.18102 -0.02579 -0.23565 C -0.05196 -0.29005 -0.13438 -0.30579 -0.15691 -0.32709 " pathEditMode="relative" rAng="0" ptsTypes="AAA">
                                      <p:cBhvr>
                                        <p:cTn id="10" dur="2000" fill="hold"/>
                                        <p:tgtEl>
                                          <p:spTgt spid="13"/>
                                        </p:tgtEl>
                                        <p:attrNameLst>
                                          <p:attrName>ppt_x</p:attrName>
                                          <p:attrName>ppt_y</p:attrName>
                                        </p:attrNameLst>
                                      </p:cBhvr>
                                      <p:rCtr x="-7852" y="-16366"/>
                                    </p:animMotion>
                                  </p:childTnLst>
                                </p:cTn>
                              </p:par>
                            </p:childTnLst>
                          </p:cTn>
                        </p:par>
                        <p:par>
                          <p:cTn id="11" fill="hold">
                            <p:stCondLst>
                              <p:cond delay="2500"/>
                            </p:stCondLst>
                            <p:childTnLst>
                              <p:par>
                                <p:cTn id="12" presetID="9" presetClass="exit" presetSubtype="0" fill="hold" grpId="1" nodeType="afterEffect">
                                  <p:stCondLst>
                                    <p:cond delay="0"/>
                                  </p:stCondLst>
                                  <p:childTnLst>
                                    <p:animEffect transition="out" filter="dissolve">
                                      <p:cBhvr>
                                        <p:cTn id="13" dur="500"/>
                                        <p:tgtEl>
                                          <p:spTgt spid="23"/>
                                        </p:tgtEl>
                                      </p:cBhvr>
                                    </p:animEffect>
                                    <p:set>
                                      <p:cBhvr>
                                        <p:cTn id="14" dur="1" fill="hold">
                                          <p:stCondLst>
                                            <p:cond delay="499"/>
                                          </p:stCondLst>
                                        </p:cTn>
                                        <p:tgtEl>
                                          <p:spTgt spid="23"/>
                                        </p:tgtEl>
                                        <p:attrNameLst>
                                          <p:attrName>style.visibility</p:attrName>
                                        </p:attrNameLst>
                                      </p:cBhvr>
                                      <p:to>
                                        <p:strVal val="hidden"/>
                                      </p:to>
                                    </p:set>
                                  </p:childTnLst>
                                </p:cTn>
                              </p:par>
                            </p:childTnLst>
                          </p:cTn>
                        </p:par>
                        <p:par>
                          <p:cTn id="15" fill="hold">
                            <p:stCondLst>
                              <p:cond delay="3000"/>
                            </p:stCondLst>
                            <p:childTnLst>
                              <p:par>
                                <p:cTn id="16" presetID="9" presetClass="exit" presetSubtype="0" fill="hold" grpId="1" nodeType="afterEffect">
                                  <p:stCondLst>
                                    <p:cond delay="0"/>
                                  </p:stCondLst>
                                  <p:childTnLst>
                                    <p:animEffect transition="out" filter="dissolve">
                                      <p:cBhvr>
                                        <p:cTn id="17" dur="500"/>
                                        <p:tgtEl>
                                          <p:spTgt spid="13"/>
                                        </p:tgtEl>
                                      </p:cBhvr>
                                    </p:animEffect>
                                    <p:set>
                                      <p:cBhvr>
                                        <p:cTn id="18" dur="1" fill="hold">
                                          <p:stCondLst>
                                            <p:cond delay="499"/>
                                          </p:stCondLst>
                                        </p:cTn>
                                        <p:tgtEl>
                                          <p:spTgt spid="13"/>
                                        </p:tgtEl>
                                        <p:attrNameLst>
                                          <p:attrName>style.visibility</p:attrName>
                                        </p:attrNameLst>
                                      </p:cBhvr>
                                      <p:to>
                                        <p:strVal val="hidden"/>
                                      </p:to>
                                    </p:set>
                                  </p:childTnLst>
                                </p:cTn>
                              </p:par>
                            </p:childTnLst>
                          </p:cTn>
                        </p:par>
                        <p:par>
                          <p:cTn id="19" fill="hold">
                            <p:stCondLst>
                              <p:cond delay="3500"/>
                            </p:stCondLst>
                            <p:childTnLst>
                              <p:par>
                                <p:cTn id="20" presetID="9" presetClass="exit" presetSubtype="0" fill="hold" grpId="1" nodeType="after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par>
                                <p:cTn id="28" presetID="6" presetClass="emph" presetSubtype="0" fill="hold" nodeType="withEffect">
                                  <p:stCondLst>
                                    <p:cond delay="0"/>
                                  </p:stCondLst>
                                  <p:childTnLst>
                                    <p:animScale>
                                      <p:cBhvr>
                                        <p:cTn id="29" dur="2000" fill="hold"/>
                                        <p:tgtEl>
                                          <p:spTgt spid="7"/>
                                        </p:tgtEl>
                                      </p:cBhvr>
                                      <p:by x="150000" y="150000"/>
                                    </p:animScale>
                                  </p:childTnLst>
                                </p:cTn>
                              </p:par>
                            </p:childTnLst>
                          </p:cTn>
                        </p:par>
                      </p:childTnLst>
                    </p:cTn>
                  </p:par>
                  <p:par>
                    <p:cTn id="30" fill="hold">
                      <p:stCondLst>
                        <p:cond delay="indefinite"/>
                      </p:stCondLst>
                      <p:childTnLst>
                        <p:par>
                          <p:cTn id="31" fill="hold">
                            <p:stCondLst>
                              <p:cond delay="0"/>
                            </p:stCondLst>
                            <p:childTnLst>
                              <p:par>
                                <p:cTn id="32" presetID="6" presetClass="emph" presetSubtype="0" fill="hold" grpId="0" nodeType="clickEffect">
                                  <p:stCondLst>
                                    <p:cond delay="0"/>
                                  </p:stCondLst>
                                  <p:childTnLst>
                                    <p:animScale>
                                      <p:cBhvr>
                                        <p:cTn id="33" dur="2000" fill="hold"/>
                                        <p:tgtEl>
                                          <p:spTgt spid="1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3" grpId="0" animBg="1"/>
      <p:bldP spid="23" grpId="1" animBg="1"/>
      <p:bldP spid="13" grpId="0" animBg="1"/>
      <p:bldP spid="13" grpId="1" animBg="1"/>
      <p:bldP spid="10" grpId="0" animBg="1"/>
      <p:bldP spid="1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0" name="Picture 3">
            <a:extLst>
              <a:ext uri="{FF2B5EF4-FFF2-40B4-BE49-F238E27FC236}">
                <a16:creationId xmlns:a16="http://schemas.microsoft.com/office/drawing/2014/main" id="{0D778394-699D-4196-A7DE-B2E4FC880891}"/>
              </a:ext>
            </a:extLst>
          </p:cNvPr>
          <p:cNvPicPr>
            <a:picLocks noChangeAspect="1"/>
          </p:cNvPicPr>
          <p:nvPr/>
        </p:nvPicPr>
        <p:blipFill>
          <a:blip r:embed="rId4"/>
          <a:srcRect/>
          <a:stretch/>
        </p:blipFill>
        <p:spPr>
          <a:xfrm>
            <a:off x="5355" y="10"/>
            <a:ext cx="12194307" cy="6857990"/>
          </a:xfrm>
          <a:prstGeom prst="rect">
            <a:avLst/>
          </a:prstGeom>
        </p:spPr>
      </p:pic>
      <p:sp>
        <p:nvSpPr>
          <p:cNvPr id="21" name="Rectangle 8">
            <a:extLst>
              <a:ext uri="{FF2B5EF4-FFF2-40B4-BE49-F238E27FC236}">
                <a16:creationId xmlns:a16="http://schemas.microsoft.com/office/drawing/2014/main" id="{DFD57664-637D-40CA-83F2-B729A932B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4915076"/>
            <a:ext cx="12188952" cy="1942924"/>
          </a:xfrm>
          <a:prstGeom prst="rect">
            <a:avLst/>
          </a:prstGeom>
          <a:gradFill>
            <a:gsLst>
              <a:gs pos="43000">
                <a:schemeClr val="tx1">
                  <a:alpha val="20000"/>
                </a:schemeClr>
              </a:gs>
              <a:gs pos="0">
                <a:schemeClr val="tx1">
                  <a:alpha val="0"/>
                </a:schemeClr>
              </a:gs>
              <a:gs pos="100000">
                <a:schemeClr val="tx1">
                  <a:alpha val="3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8B7700-82B1-4B4D-8CB7-2AB82950AE19}"/>
              </a:ext>
            </a:extLst>
          </p:cNvPr>
          <p:cNvSpPr>
            <a:spLocks noGrp="1"/>
          </p:cNvSpPr>
          <p:nvPr>
            <p:ph type="ctrTitle"/>
          </p:nvPr>
        </p:nvSpPr>
        <p:spPr>
          <a:xfrm>
            <a:off x="2459823" y="1817282"/>
            <a:ext cx="7137263" cy="1280161"/>
          </a:xfrm>
        </p:spPr>
        <p:txBody>
          <a:bodyPr anchor="ctr">
            <a:normAutofit/>
          </a:bodyPr>
          <a:lstStyle/>
          <a:p>
            <a:pPr algn="ctr"/>
            <a:endParaRPr lang="en-US" sz="4800" dirty="0">
              <a:solidFill>
                <a:srgbClr val="FFFFFF"/>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2277192A-4EC5-234D-8AAB-96E69CACCCDD}"/>
              </a:ext>
            </a:extLst>
          </p:cNvPr>
          <p:cNvSpPr>
            <a:spLocks noGrp="1"/>
          </p:cNvSpPr>
          <p:nvPr>
            <p:ph type="subTitle" idx="1"/>
          </p:nvPr>
        </p:nvSpPr>
        <p:spPr>
          <a:xfrm>
            <a:off x="2835837" y="5338353"/>
            <a:ext cx="3073745" cy="1280160"/>
          </a:xfrm>
        </p:spPr>
        <p:txBody>
          <a:bodyPr anchor="ctr">
            <a:normAutofit/>
          </a:bodyPr>
          <a:lstStyle/>
          <a:p>
            <a:endParaRPr lang="en-US" sz="1500" dirty="0">
              <a:solidFill>
                <a:srgbClr val="FFFFFF"/>
              </a:solidFill>
            </a:endParaRPr>
          </a:p>
        </p:txBody>
      </p:sp>
      <p:cxnSp>
        <p:nvCxnSpPr>
          <p:cNvPr id="22" name="Straight Connector 10">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3">
            <a:extLst>
              <a:ext uri="{FF2B5EF4-FFF2-40B4-BE49-F238E27FC236}">
                <a16:creationId xmlns:a16="http://schemas.microsoft.com/office/drawing/2014/main" id="{FBAD830E-8CD8-4043-9D4E-1E4C90DD8236}"/>
              </a:ext>
            </a:extLst>
          </p:cNvPr>
          <p:cNvPicPr>
            <a:picLocks noChangeAspect="1"/>
          </p:cNvPicPr>
          <p:nvPr/>
        </p:nvPicPr>
        <p:blipFill>
          <a:blip r:embed="rId4"/>
          <a:srcRect/>
          <a:stretch/>
        </p:blipFill>
        <p:spPr>
          <a:xfrm>
            <a:off x="5355" y="239487"/>
            <a:ext cx="12268362" cy="7097467"/>
          </a:xfrm>
          <a:prstGeom prst="rect">
            <a:avLst/>
          </a:prstGeom>
        </p:spPr>
      </p:pic>
      <p:sp>
        <p:nvSpPr>
          <p:cNvPr id="6" name="TextBox 5">
            <a:extLst>
              <a:ext uri="{FF2B5EF4-FFF2-40B4-BE49-F238E27FC236}">
                <a16:creationId xmlns:a16="http://schemas.microsoft.com/office/drawing/2014/main" id="{F8B965B1-1E96-E444-BA8B-CF8692912157}"/>
              </a:ext>
            </a:extLst>
          </p:cNvPr>
          <p:cNvSpPr txBox="1"/>
          <p:nvPr/>
        </p:nvSpPr>
        <p:spPr>
          <a:xfrm>
            <a:off x="601881" y="1206930"/>
            <a:ext cx="4902200" cy="2062103"/>
          </a:xfrm>
          <a:prstGeom prst="rect">
            <a:avLst/>
          </a:prstGeom>
          <a:noFill/>
        </p:spPr>
        <p:txBody>
          <a:bodyPr wrap="square" rtlCol="0">
            <a:spAutoFit/>
          </a:bodyPr>
          <a:lstStyle/>
          <a:p>
            <a:r>
              <a:rPr lang="en-US" sz="3200" dirty="0">
                <a:solidFill>
                  <a:srgbClr val="FFFFFF"/>
                </a:solidFill>
                <a:effectLst>
                  <a:outerShdw blurRad="50800" dist="50800" dir="5400000" algn="ctr" rotWithShape="0">
                    <a:srgbClr val="000000">
                      <a:alpha val="97000"/>
                    </a:srgbClr>
                  </a:outerShdw>
                </a:effectLst>
                <a:latin typeface="Arial" panose="020B0604020202020204" pitchFamily="34" charset="0"/>
                <a:cs typeface="Arial" panose="020B0604020202020204" pitchFamily="34" charset="0"/>
              </a:rPr>
              <a:t>As of July 2020, the CMS reported over 62 million are enrolled in Medicare A and/or B.</a:t>
            </a:r>
            <a:endParaRPr lang="en-US" sz="3200" dirty="0">
              <a:effectLst>
                <a:outerShdw blurRad="50800" dist="50800" dir="5400000" algn="ctr" rotWithShape="0">
                  <a:srgbClr val="000000">
                    <a:alpha val="97000"/>
                  </a:srgbClr>
                </a:outerShdw>
              </a:effectLst>
            </a:endParaRPr>
          </a:p>
        </p:txBody>
      </p:sp>
      <p:pic>
        <p:nvPicPr>
          <p:cNvPr id="8" name="Picture 7" descr="A screenshot of a social media post&#10;&#10;Description automatically generated">
            <a:extLst>
              <a:ext uri="{FF2B5EF4-FFF2-40B4-BE49-F238E27FC236}">
                <a16:creationId xmlns:a16="http://schemas.microsoft.com/office/drawing/2014/main" id="{2A80D4B2-677F-7E4C-8FCF-BA9720F5011F}"/>
              </a:ext>
            </a:extLst>
          </p:cNvPr>
          <p:cNvPicPr>
            <a:picLocks noChangeAspect="1"/>
          </p:cNvPicPr>
          <p:nvPr/>
        </p:nvPicPr>
        <p:blipFill>
          <a:blip r:embed="rId5"/>
          <a:stretch>
            <a:fillRect/>
          </a:stretch>
        </p:blipFill>
        <p:spPr>
          <a:xfrm>
            <a:off x="6274981" y="502920"/>
            <a:ext cx="5315138" cy="5852160"/>
          </a:xfrm>
          <a:prstGeom prst="rect">
            <a:avLst/>
          </a:prstGeom>
          <a:effectLst>
            <a:outerShdw blurRad="50800" dist="50800" dir="5400000" algn="ctr" rotWithShape="0">
              <a:srgbClr val="000000">
                <a:alpha val="89000"/>
              </a:srgbClr>
            </a:outerShdw>
          </a:effectLst>
        </p:spPr>
      </p:pic>
      <p:sp>
        <p:nvSpPr>
          <p:cNvPr id="14" name="Rectangle 13">
            <a:extLst>
              <a:ext uri="{FF2B5EF4-FFF2-40B4-BE49-F238E27FC236}">
                <a16:creationId xmlns:a16="http://schemas.microsoft.com/office/drawing/2014/main" id="{D71C24BD-E43B-594D-AC44-0BB93870A153}"/>
              </a:ext>
            </a:extLst>
          </p:cNvPr>
          <p:cNvSpPr/>
          <p:nvPr/>
        </p:nvSpPr>
        <p:spPr>
          <a:xfrm>
            <a:off x="601881" y="4836718"/>
            <a:ext cx="6096000" cy="646331"/>
          </a:xfrm>
          <a:prstGeom prst="rect">
            <a:avLst/>
          </a:prstGeom>
        </p:spPr>
        <p:txBody>
          <a:bodyPr>
            <a:spAutoFit/>
          </a:bodyPr>
          <a:lstStyle/>
          <a:p>
            <a:r>
              <a:rPr lang="en-US" dirty="0">
                <a:solidFill>
                  <a:srgbClr val="1F497D"/>
                </a:solidFill>
                <a:effectLst/>
                <a:latin typeface="Helvetica" pitchFamily="2" charset="0"/>
              </a:rPr>
              <a:t>SOURCES: CMS/Office of Enterprise Data &amp; Analytics/Office of the Actuary</a:t>
            </a:r>
          </a:p>
        </p:txBody>
      </p:sp>
      <p:sp>
        <p:nvSpPr>
          <p:cNvPr id="4" name="Rectangle 3">
            <a:extLst>
              <a:ext uri="{FF2B5EF4-FFF2-40B4-BE49-F238E27FC236}">
                <a16:creationId xmlns:a16="http://schemas.microsoft.com/office/drawing/2014/main" id="{18F6A193-A120-564C-BAB4-25577BA95CFD}"/>
              </a:ext>
            </a:extLst>
          </p:cNvPr>
          <p:cNvSpPr/>
          <p:nvPr/>
        </p:nvSpPr>
        <p:spPr>
          <a:xfrm>
            <a:off x="9834206" y="6811065"/>
            <a:ext cx="2010487" cy="369332"/>
          </a:xfrm>
          <a:prstGeom prst="rect">
            <a:avLst/>
          </a:prstGeom>
        </p:spPr>
        <p:txBody>
          <a:bodyPr wrap="none">
            <a:spAutoFit/>
          </a:bodyPr>
          <a:lstStyle/>
          <a:p>
            <a:r>
              <a:rPr lang="en-US" dirty="0">
                <a:solidFill>
                  <a:srgbClr val="333333"/>
                </a:solidFill>
                <a:latin typeface="Open Sans"/>
              </a:rPr>
              <a:t>SEEK MEDICARE™</a:t>
            </a:r>
            <a:endParaRPr lang="en-US" dirty="0"/>
          </a:p>
        </p:txBody>
      </p:sp>
      <p:sp>
        <p:nvSpPr>
          <p:cNvPr id="5" name="Frame 4">
            <a:extLst>
              <a:ext uri="{FF2B5EF4-FFF2-40B4-BE49-F238E27FC236}">
                <a16:creationId xmlns:a16="http://schemas.microsoft.com/office/drawing/2014/main" id="{11D67F99-FBE9-1B40-BA22-6EAFC5896C43}"/>
              </a:ext>
            </a:extLst>
          </p:cNvPr>
          <p:cNvSpPr/>
          <p:nvPr/>
        </p:nvSpPr>
        <p:spPr>
          <a:xfrm>
            <a:off x="6417425" y="1429789"/>
            <a:ext cx="4472248" cy="387493"/>
          </a:xfrm>
          <a:prstGeom prst="fram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8675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25FBD20C-DCED-4E97-9C65-AA32D674C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5536"/>
            <a:ext cx="4653435" cy="4546928"/>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AF4F2BA-3C03-4E2C-8ABC-0949B61B3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a:extLst>
              <a:ext uri="{FF2B5EF4-FFF2-40B4-BE49-F238E27FC236}">
                <a16:creationId xmlns:a16="http://schemas.microsoft.com/office/drawing/2014/main" id="{FBAD830E-8CD8-4043-9D4E-1E4C90DD8236}"/>
              </a:ext>
            </a:extLst>
          </p:cNvPr>
          <p:cNvPicPr>
            <a:picLocks noChangeAspect="1"/>
          </p:cNvPicPr>
          <p:nvPr/>
        </p:nvPicPr>
        <p:blipFill rotWithShape="1">
          <a:blip r:embed="rId3">
            <a:alphaModFix amt="35000"/>
          </a:blip>
          <a:srcRect t="1190" b="10897"/>
          <a:stretch/>
        </p:blipFill>
        <p:spPr>
          <a:xfrm>
            <a:off x="0" y="6025"/>
            <a:ext cx="12192000" cy="6858001"/>
          </a:xfrm>
          <a:prstGeom prst="rect">
            <a:avLst/>
          </a:prstGeom>
        </p:spPr>
      </p:pic>
      <p:sp>
        <p:nvSpPr>
          <p:cNvPr id="3" name="Subtitle 2">
            <a:extLst>
              <a:ext uri="{FF2B5EF4-FFF2-40B4-BE49-F238E27FC236}">
                <a16:creationId xmlns:a16="http://schemas.microsoft.com/office/drawing/2014/main" id="{2277192A-4EC5-234D-8AAB-96E69CACCCDD}"/>
              </a:ext>
            </a:extLst>
          </p:cNvPr>
          <p:cNvSpPr>
            <a:spLocks noGrp="1"/>
          </p:cNvSpPr>
          <p:nvPr>
            <p:ph type="subTitle" idx="1"/>
          </p:nvPr>
        </p:nvSpPr>
        <p:spPr>
          <a:xfrm>
            <a:off x="5663549" y="4657809"/>
            <a:ext cx="5704249" cy="1143000"/>
          </a:xfrm>
        </p:spPr>
        <p:txBody>
          <a:bodyPr>
            <a:normAutofit/>
          </a:bodyPr>
          <a:lstStyle/>
          <a:p>
            <a:pPr algn="ctr"/>
            <a:r>
              <a:rPr lang="en-US" dirty="0">
                <a:latin typeface="Open Sans"/>
              </a:rPr>
              <a:t>SEEK MEDICARE™</a:t>
            </a:r>
            <a:endParaRPr lang="en-US" dirty="0"/>
          </a:p>
          <a:p>
            <a:endParaRPr lang="en-US" dirty="0"/>
          </a:p>
        </p:txBody>
      </p:sp>
      <p:cxnSp>
        <p:nvCxnSpPr>
          <p:cNvPr id="31" name="Straight Connector 30">
            <a:extLst>
              <a:ext uri="{FF2B5EF4-FFF2-40B4-BE49-F238E27FC236}">
                <a16:creationId xmlns:a16="http://schemas.microsoft.com/office/drawing/2014/main" id="{A07787ED-5EDC-4C54-AD87-55B60D0FE3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25037" y="4474741"/>
            <a:ext cx="555814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A person wearing a suit and tie talking on a cell phone&#10;&#10;Description automatically generated">
            <a:extLst>
              <a:ext uri="{FF2B5EF4-FFF2-40B4-BE49-F238E27FC236}">
                <a16:creationId xmlns:a16="http://schemas.microsoft.com/office/drawing/2014/main" id="{0C6DB567-5FDE-4349-9178-59B7855E209E}"/>
              </a:ext>
            </a:extLst>
          </p:cNvPr>
          <p:cNvPicPr>
            <a:picLocks noChangeAspect="1"/>
          </p:cNvPicPr>
          <p:nvPr/>
        </p:nvPicPr>
        <p:blipFill>
          <a:blip r:embed="rId4"/>
          <a:stretch>
            <a:fillRect/>
          </a:stretch>
        </p:blipFill>
        <p:spPr>
          <a:xfrm>
            <a:off x="549457" y="198453"/>
            <a:ext cx="2212333" cy="2561649"/>
          </a:xfrm>
          <a:prstGeom prst="rect">
            <a:avLst/>
          </a:prstGeom>
          <a:effectLst>
            <a:outerShdw blurRad="50800" dist="50800" dir="5400000" algn="ctr" rotWithShape="0">
              <a:srgbClr val="000000">
                <a:alpha val="82000"/>
              </a:srgbClr>
            </a:outerShdw>
          </a:effectLst>
        </p:spPr>
      </p:pic>
      <p:sp>
        <p:nvSpPr>
          <p:cNvPr id="33" name="Rectangle 32">
            <a:extLst>
              <a:ext uri="{FF2B5EF4-FFF2-40B4-BE49-F238E27FC236}">
                <a16:creationId xmlns:a16="http://schemas.microsoft.com/office/drawing/2014/main" id="{B40A8CA7-7D5A-43B0-A1A0-B558ECA9E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extBox 5">
            <a:extLst>
              <a:ext uri="{FF2B5EF4-FFF2-40B4-BE49-F238E27FC236}">
                <a16:creationId xmlns:a16="http://schemas.microsoft.com/office/drawing/2014/main" id="{60CD8F0D-A5E2-074A-B4DE-985506C99B5D}"/>
              </a:ext>
            </a:extLst>
          </p:cNvPr>
          <p:cNvSpPr txBox="1"/>
          <p:nvPr/>
        </p:nvSpPr>
        <p:spPr>
          <a:xfrm>
            <a:off x="6020728" y="1657438"/>
            <a:ext cx="5062450" cy="2554545"/>
          </a:xfrm>
          <a:prstGeom prst="rect">
            <a:avLst/>
          </a:prstGeom>
          <a:noFill/>
        </p:spPr>
        <p:txBody>
          <a:bodyPr wrap="square" rtlCol="0">
            <a:spAutoFit/>
          </a:bodyPr>
          <a:lstStyle/>
          <a:p>
            <a:pPr algn="ctr"/>
            <a:r>
              <a:rPr lang="en-US" sz="4000" dirty="0">
                <a:latin typeface="Arial" panose="020B0604020202020204" pitchFamily="34" charset="0"/>
                <a:cs typeface="Arial" panose="020B0604020202020204" pitchFamily="34" charset="0"/>
              </a:rPr>
              <a:t>Baby Boomers Represent Nearly 20% of the Current American Public.</a:t>
            </a:r>
            <a:endParaRPr lang="en-US" sz="4000" dirty="0"/>
          </a:p>
        </p:txBody>
      </p:sp>
      <p:pic>
        <p:nvPicPr>
          <p:cNvPr id="9" name="Picture 8" descr="A person posing for the camera&#10;&#10;Description automatically generated">
            <a:extLst>
              <a:ext uri="{FF2B5EF4-FFF2-40B4-BE49-F238E27FC236}">
                <a16:creationId xmlns:a16="http://schemas.microsoft.com/office/drawing/2014/main" id="{68096E68-B219-EA4B-9C3B-5B735ADFC7F2}"/>
              </a:ext>
            </a:extLst>
          </p:cNvPr>
          <p:cNvPicPr>
            <a:picLocks noChangeAspect="1"/>
          </p:cNvPicPr>
          <p:nvPr/>
        </p:nvPicPr>
        <p:blipFill>
          <a:blip r:embed="rId5"/>
          <a:stretch>
            <a:fillRect/>
          </a:stretch>
        </p:blipFill>
        <p:spPr>
          <a:xfrm>
            <a:off x="549457" y="3915638"/>
            <a:ext cx="3638550" cy="2444750"/>
          </a:xfrm>
          <a:prstGeom prst="rect">
            <a:avLst/>
          </a:prstGeom>
          <a:effectLst>
            <a:outerShdw blurRad="139700" dist="50800" dir="5400000" algn="ctr" rotWithShape="0">
              <a:srgbClr val="000000">
                <a:alpha val="43137"/>
              </a:srgbClr>
            </a:outerShdw>
          </a:effectLst>
        </p:spPr>
      </p:pic>
      <p:pic>
        <p:nvPicPr>
          <p:cNvPr id="12" name="Picture 11" descr="A picture containing person, indoor, building, table&#10;&#10;Description automatically generated">
            <a:extLst>
              <a:ext uri="{FF2B5EF4-FFF2-40B4-BE49-F238E27FC236}">
                <a16:creationId xmlns:a16="http://schemas.microsoft.com/office/drawing/2014/main" id="{02A5D99B-7900-4946-8814-A94A40F1889A}"/>
              </a:ext>
            </a:extLst>
          </p:cNvPr>
          <p:cNvPicPr>
            <a:picLocks noChangeAspect="1"/>
          </p:cNvPicPr>
          <p:nvPr/>
        </p:nvPicPr>
        <p:blipFill>
          <a:blip r:embed="rId6"/>
          <a:stretch>
            <a:fillRect/>
          </a:stretch>
        </p:blipFill>
        <p:spPr>
          <a:xfrm>
            <a:off x="3643321" y="457200"/>
            <a:ext cx="2020228" cy="3262974"/>
          </a:xfrm>
          <a:prstGeom prst="rect">
            <a:avLst/>
          </a:prstGeom>
          <a:effectLst>
            <a:outerShdw blurRad="63500" dist="50800" dir="5400000" sx="37000" sy="37000" algn="ctr" rotWithShape="0">
              <a:schemeClr val="tx1"/>
            </a:outerShdw>
          </a:effectLst>
        </p:spPr>
      </p:pic>
    </p:spTree>
    <p:extLst>
      <p:ext uri="{BB962C8B-B14F-4D97-AF65-F5344CB8AC3E}">
        <p14:creationId xmlns:p14="http://schemas.microsoft.com/office/powerpoint/2010/main" val="33645925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par>
                                <p:cTn id="11" presetID="9"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0" name="Picture 3">
            <a:extLst>
              <a:ext uri="{FF2B5EF4-FFF2-40B4-BE49-F238E27FC236}">
                <a16:creationId xmlns:a16="http://schemas.microsoft.com/office/drawing/2014/main" id="{0D778394-699D-4196-A7DE-B2E4FC880891}"/>
              </a:ext>
            </a:extLst>
          </p:cNvPr>
          <p:cNvPicPr>
            <a:picLocks noChangeAspect="1"/>
          </p:cNvPicPr>
          <p:nvPr/>
        </p:nvPicPr>
        <p:blipFill>
          <a:blip r:embed="rId4"/>
          <a:srcRect/>
          <a:stretch/>
        </p:blipFill>
        <p:spPr>
          <a:xfrm>
            <a:off x="23889" y="14510"/>
            <a:ext cx="12194307" cy="6857990"/>
          </a:xfrm>
          <a:prstGeom prst="rect">
            <a:avLst/>
          </a:prstGeom>
        </p:spPr>
      </p:pic>
      <p:sp>
        <p:nvSpPr>
          <p:cNvPr id="21" name="Rectangle 8">
            <a:extLst>
              <a:ext uri="{FF2B5EF4-FFF2-40B4-BE49-F238E27FC236}">
                <a16:creationId xmlns:a16="http://schemas.microsoft.com/office/drawing/2014/main" id="{DFD57664-637D-40CA-83F2-B729A932B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4915076"/>
            <a:ext cx="12188952" cy="1942924"/>
          </a:xfrm>
          <a:prstGeom prst="rect">
            <a:avLst/>
          </a:prstGeom>
          <a:gradFill>
            <a:gsLst>
              <a:gs pos="43000">
                <a:schemeClr val="tx1">
                  <a:alpha val="20000"/>
                </a:schemeClr>
              </a:gs>
              <a:gs pos="0">
                <a:schemeClr val="tx1">
                  <a:alpha val="0"/>
                </a:schemeClr>
              </a:gs>
              <a:gs pos="100000">
                <a:schemeClr val="tx1">
                  <a:alpha val="3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8B7700-82B1-4B4D-8CB7-2AB82950AE19}"/>
              </a:ext>
            </a:extLst>
          </p:cNvPr>
          <p:cNvSpPr>
            <a:spLocks noGrp="1"/>
          </p:cNvSpPr>
          <p:nvPr>
            <p:ph type="ctrTitle"/>
          </p:nvPr>
        </p:nvSpPr>
        <p:spPr>
          <a:xfrm>
            <a:off x="2459823" y="1817282"/>
            <a:ext cx="7137263" cy="1280161"/>
          </a:xfrm>
        </p:spPr>
        <p:txBody>
          <a:bodyPr anchor="ctr">
            <a:normAutofit/>
          </a:bodyPr>
          <a:lstStyle/>
          <a:p>
            <a:pPr algn="ctr"/>
            <a:endParaRPr lang="en-US" sz="4800" dirty="0">
              <a:solidFill>
                <a:srgbClr val="FFFFFF"/>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2277192A-4EC5-234D-8AAB-96E69CACCCDD}"/>
              </a:ext>
            </a:extLst>
          </p:cNvPr>
          <p:cNvSpPr>
            <a:spLocks noGrp="1"/>
          </p:cNvSpPr>
          <p:nvPr>
            <p:ph type="subTitle" idx="1"/>
          </p:nvPr>
        </p:nvSpPr>
        <p:spPr>
          <a:xfrm>
            <a:off x="2835837" y="5338353"/>
            <a:ext cx="3073745" cy="1280160"/>
          </a:xfrm>
        </p:spPr>
        <p:txBody>
          <a:bodyPr anchor="ctr">
            <a:normAutofit/>
          </a:bodyPr>
          <a:lstStyle/>
          <a:p>
            <a:endParaRPr lang="en-US" sz="1500" dirty="0">
              <a:solidFill>
                <a:srgbClr val="FFFFFF"/>
              </a:solidFill>
            </a:endParaRPr>
          </a:p>
        </p:txBody>
      </p:sp>
      <p:cxnSp>
        <p:nvCxnSpPr>
          <p:cNvPr id="22" name="Straight Connector 10">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3">
            <a:extLst>
              <a:ext uri="{FF2B5EF4-FFF2-40B4-BE49-F238E27FC236}">
                <a16:creationId xmlns:a16="http://schemas.microsoft.com/office/drawing/2014/main" id="{FBAD830E-8CD8-4043-9D4E-1E4C90DD8236}"/>
              </a:ext>
            </a:extLst>
          </p:cNvPr>
          <p:cNvPicPr>
            <a:picLocks noChangeAspect="1"/>
          </p:cNvPicPr>
          <p:nvPr/>
        </p:nvPicPr>
        <p:blipFill>
          <a:blip r:embed="rId4"/>
          <a:srcRect/>
          <a:stretch/>
        </p:blipFill>
        <p:spPr>
          <a:xfrm>
            <a:off x="-1154" y="228577"/>
            <a:ext cx="12194307" cy="7097467"/>
          </a:xfrm>
          <a:prstGeom prst="rect">
            <a:avLst/>
          </a:prstGeom>
        </p:spPr>
      </p:pic>
      <p:sp>
        <p:nvSpPr>
          <p:cNvPr id="6" name="TextBox 5">
            <a:extLst>
              <a:ext uri="{FF2B5EF4-FFF2-40B4-BE49-F238E27FC236}">
                <a16:creationId xmlns:a16="http://schemas.microsoft.com/office/drawing/2014/main" id="{F8B965B1-1E96-E444-BA8B-CF8692912157}"/>
              </a:ext>
            </a:extLst>
          </p:cNvPr>
          <p:cNvSpPr txBox="1"/>
          <p:nvPr/>
        </p:nvSpPr>
        <p:spPr>
          <a:xfrm>
            <a:off x="3161713" y="2067268"/>
            <a:ext cx="5918661" cy="1938992"/>
          </a:xfrm>
          <a:prstGeom prst="rect">
            <a:avLst/>
          </a:prstGeom>
          <a:noFill/>
        </p:spPr>
        <p:txBody>
          <a:bodyPr wrap="square" rtlCol="0">
            <a:spAutoFit/>
          </a:bodyPr>
          <a:lstStyle/>
          <a:p>
            <a:pPr algn="ctr"/>
            <a:r>
              <a:rPr lang="en-US" sz="4000" dirty="0">
                <a:solidFill>
                  <a:srgbClr val="FFFFFF"/>
                </a:solidFill>
                <a:effectLst>
                  <a:outerShdw blurRad="50800" dist="50800" dir="5400000" algn="ctr" rotWithShape="0">
                    <a:srgbClr val="000000"/>
                  </a:outerShdw>
                </a:effectLst>
                <a:latin typeface="Arial" panose="020B0604020202020204" pitchFamily="34" charset="0"/>
                <a:cs typeface="Arial" panose="020B0604020202020204" pitchFamily="34" charset="0"/>
              </a:rPr>
              <a:t>What’s Your Strategy</a:t>
            </a:r>
          </a:p>
          <a:p>
            <a:pPr algn="ctr"/>
            <a:r>
              <a:rPr lang="en-US" sz="4000" dirty="0">
                <a:solidFill>
                  <a:srgbClr val="FFFFFF"/>
                </a:solidFill>
                <a:effectLst>
                  <a:outerShdw blurRad="50800" dist="50800" dir="5400000" algn="ctr" rotWithShape="0">
                    <a:srgbClr val="000000"/>
                  </a:outerShdw>
                </a:effectLst>
                <a:latin typeface="Arial" panose="020B0604020202020204" pitchFamily="34" charset="0"/>
                <a:cs typeface="Arial" panose="020B0604020202020204" pitchFamily="34" charset="0"/>
              </a:rPr>
              <a:t>To Get New Medicare Business?</a:t>
            </a:r>
            <a:endParaRPr lang="en-US" sz="4000" dirty="0">
              <a:effectLst>
                <a:outerShdw blurRad="50800" dist="50800" dir="5400000" algn="ctr" rotWithShape="0">
                  <a:srgbClr val="000000"/>
                </a:outerShdw>
              </a:effectLst>
            </a:endParaRPr>
          </a:p>
        </p:txBody>
      </p:sp>
      <p:sp>
        <p:nvSpPr>
          <p:cNvPr id="9" name="TextBox 8">
            <a:extLst>
              <a:ext uri="{FF2B5EF4-FFF2-40B4-BE49-F238E27FC236}">
                <a16:creationId xmlns:a16="http://schemas.microsoft.com/office/drawing/2014/main" id="{DA259AB2-B76B-6143-AE8C-C44558C0C7EF}"/>
              </a:ext>
            </a:extLst>
          </p:cNvPr>
          <p:cNvSpPr txBox="1"/>
          <p:nvPr/>
        </p:nvSpPr>
        <p:spPr>
          <a:xfrm rot="1320976">
            <a:off x="8333668" y="2060528"/>
            <a:ext cx="3506431" cy="584775"/>
          </a:xfrm>
          <a:prstGeom prst="rect">
            <a:avLst/>
          </a:prstGeom>
          <a:noFill/>
        </p:spPr>
        <p:txBody>
          <a:bodyPr wrap="square" rtlCol="0">
            <a:spAutoFit/>
          </a:bodyPr>
          <a:lstStyle/>
          <a:p>
            <a:r>
              <a:rPr lang="en-US" sz="3200" dirty="0">
                <a:solidFill>
                  <a:srgbClr val="FF0000"/>
                </a:solidFill>
              </a:rPr>
              <a:t>Website</a:t>
            </a:r>
          </a:p>
        </p:txBody>
      </p:sp>
      <p:sp>
        <p:nvSpPr>
          <p:cNvPr id="10" name="TextBox 9">
            <a:extLst>
              <a:ext uri="{FF2B5EF4-FFF2-40B4-BE49-F238E27FC236}">
                <a16:creationId xmlns:a16="http://schemas.microsoft.com/office/drawing/2014/main" id="{94E0384C-0558-F94F-9814-92F8341BC3C9}"/>
              </a:ext>
            </a:extLst>
          </p:cNvPr>
          <p:cNvSpPr txBox="1"/>
          <p:nvPr/>
        </p:nvSpPr>
        <p:spPr>
          <a:xfrm rot="20473145">
            <a:off x="4114800" y="4915076"/>
            <a:ext cx="2270173" cy="584775"/>
          </a:xfrm>
          <a:prstGeom prst="rect">
            <a:avLst/>
          </a:prstGeom>
          <a:noFill/>
        </p:spPr>
        <p:txBody>
          <a:bodyPr wrap="none" rtlCol="0">
            <a:spAutoFit/>
          </a:bodyPr>
          <a:lstStyle/>
          <a:p>
            <a:r>
              <a:rPr lang="en-US" sz="3200" dirty="0">
                <a:solidFill>
                  <a:srgbClr val="0070C0"/>
                </a:solidFill>
              </a:rPr>
              <a:t>Social Media</a:t>
            </a:r>
          </a:p>
        </p:txBody>
      </p:sp>
      <p:sp>
        <p:nvSpPr>
          <p:cNvPr id="11" name="TextBox 10">
            <a:extLst>
              <a:ext uri="{FF2B5EF4-FFF2-40B4-BE49-F238E27FC236}">
                <a16:creationId xmlns:a16="http://schemas.microsoft.com/office/drawing/2014/main" id="{DD013CDB-8AFA-964F-B009-7F920B91CCD3}"/>
              </a:ext>
            </a:extLst>
          </p:cNvPr>
          <p:cNvSpPr txBox="1"/>
          <p:nvPr/>
        </p:nvSpPr>
        <p:spPr>
          <a:xfrm>
            <a:off x="618246" y="5706514"/>
            <a:ext cx="3314700" cy="584775"/>
          </a:xfrm>
          <a:prstGeom prst="rect">
            <a:avLst/>
          </a:prstGeom>
          <a:noFill/>
        </p:spPr>
        <p:txBody>
          <a:bodyPr wrap="square" rtlCol="0">
            <a:spAutoFit/>
          </a:bodyPr>
          <a:lstStyle/>
          <a:p>
            <a:r>
              <a:rPr lang="en-US" sz="3200" dirty="0"/>
              <a:t>Direct Mailings</a:t>
            </a:r>
          </a:p>
        </p:txBody>
      </p:sp>
      <p:sp>
        <p:nvSpPr>
          <p:cNvPr id="12" name="TextBox 11">
            <a:extLst>
              <a:ext uri="{FF2B5EF4-FFF2-40B4-BE49-F238E27FC236}">
                <a16:creationId xmlns:a16="http://schemas.microsoft.com/office/drawing/2014/main" id="{30ADF422-A0C3-6046-87AB-9FCDDF4F4F2E}"/>
              </a:ext>
            </a:extLst>
          </p:cNvPr>
          <p:cNvSpPr txBox="1"/>
          <p:nvPr/>
        </p:nvSpPr>
        <p:spPr>
          <a:xfrm>
            <a:off x="8672513" y="4643438"/>
            <a:ext cx="2901241" cy="523220"/>
          </a:xfrm>
          <a:prstGeom prst="rect">
            <a:avLst/>
          </a:prstGeom>
          <a:noFill/>
        </p:spPr>
        <p:txBody>
          <a:bodyPr wrap="square" rtlCol="0">
            <a:spAutoFit/>
          </a:bodyPr>
          <a:lstStyle/>
          <a:p>
            <a:r>
              <a:rPr lang="en-US" sz="2800" dirty="0"/>
              <a:t>Cold Calling</a:t>
            </a:r>
          </a:p>
        </p:txBody>
      </p:sp>
      <p:sp>
        <p:nvSpPr>
          <p:cNvPr id="13" name="TextBox 12">
            <a:extLst>
              <a:ext uri="{FF2B5EF4-FFF2-40B4-BE49-F238E27FC236}">
                <a16:creationId xmlns:a16="http://schemas.microsoft.com/office/drawing/2014/main" id="{AED48821-A341-134C-ABDE-EB629C39E6C3}"/>
              </a:ext>
            </a:extLst>
          </p:cNvPr>
          <p:cNvSpPr txBox="1"/>
          <p:nvPr/>
        </p:nvSpPr>
        <p:spPr>
          <a:xfrm rot="20123096">
            <a:off x="1099455" y="1267125"/>
            <a:ext cx="3422627" cy="523220"/>
          </a:xfrm>
          <a:prstGeom prst="rect">
            <a:avLst/>
          </a:prstGeom>
          <a:noFill/>
        </p:spPr>
        <p:txBody>
          <a:bodyPr wrap="square" rtlCol="0">
            <a:spAutoFit/>
          </a:bodyPr>
          <a:lstStyle/>
          <a:p>
            <a:r>
              <a:rPr lang="en-US" sz="2800" dirty="0"/>
              <a:t>Word of Mouth</a:t>
            </a:r>
          </a:p>
        </p:txBody>
      </p:sp>
      <p:sp>
        <p:nvSpPr>
          <p:cNvPr id="14" name="TextBox 13">
            <a:extLst>
              <a:ext uri="{FF2B5EF4-FFF2-40B4-BE49-F238E27FC236}">
                <a16:creationId xmlns:a16="http://schemas.microsoft.com/office/drawing/2014/main" id="{8DA9A859-1CB3-2549-AAF0-D187BB5C0320}"/>
              </a:ext>
            </a:extLst>
          </p:cNvPr>
          <p:cNvSpPr txBox="1"/>
          <p:nvPr/>
        </p:nvSpPr>
        <p:spPr>
          <a:xfrm>
            <a:off x="1042988" y="3814763"/>
            <a:ext cx="3329721" cy="523220"/>
          </a:xfrm>
          <a:prstGeom prst="rect">
            <a:avLst/>
          </a:prstGeom>
          <a:noFill/>
        </p:spPr>
        <p:txBody>
          <a:bodyPr wrap="square" rtlCol="0">
            <a:spAutoFit/>
          </a:bodyPr>
          <a:lstStyle/>
          <a:p>
            <a:r>
              <a:rPr lang="en-US" sz="2800" dirty="0">
                <a:solidFill>
                  <a:srgbClr val="7030A0"/>
                </a:solidFill>
              </a:rPr>
              <a:t>Print Media</a:t>
            </a:r>
          </a:p>
        </p:txBody>
      </p:sp>
      <p:sp>
        <p:nvSpPr>
          <p:cNvPr id="15" name="TextBox 14">
            <a:extLst>
              <a:ext uri="{FF2B5EF4-FFF2-40B4-BE49-F238E27FC236}">
                <a16:creationId xmlns:a16="http://schemas.microsoft.com/office/drawing/2014/main" id="{D784BA5B-1DBB-E645-B851-A7B60FB8A33E}"/>
              </a:ext>
            </a:extLst>
          </p:cNvPr>
          <p:cNvSpPr txBox="1"/>
          <p:nvPr/>
        </p:nvSpPr>
        <p:spPr>
          <a:xfrm rot="1344961">
            <a:off x="7512811" y="5826487"/>
            <a:ext cx="2845627" cy="523220"/>
          </a:xfrm>
          <a:prstGeom prst="rect">
            <a:avLst/>
          </a:prstGeom>
          <a:noFill/>
        </p:spPr>
        <p:txBody>
          <a:bodyPr wrap="square" rtlCol="0">
            <a:spAutoFit/>
          </a:bodyPr>
          <a:lstStyle/>
          <a:p>
            <a:r>
              <a:rPr lang="en-US" sz="2800" dirty="0">
                <a:solidFill>
                  <a:schemeClr val="accent4"/>
                </a:solidFill>
              </a:rPr>
              <a:t>Seminars</a:t>
            </a:r>
            <a:endParaRPr lang="en-US" dirty="0">
              <a:solidFill>
                <a:schemeClr val="accent4"/>
              </a:solidFill>
            </a:endParaRPr>
          </a:p>
        </p:txBody>
      </p:sp>
      <p:sp>
        <p:nvSpPr>
          <p:cNvPr id="16" name="Rectangle 15">
            <a:extLst>
              <a:ext uri="{FF2B5EF4-FFF2-40B4-BE49-F238E27FC236}">
                <a16:creationId xmlns:a16="http://schemas.microsoft.com/office/drawing/2014/main" id="{6422ED36-22D6-9B4A-8ED5-1EF1E840115E}"/>
              </a:ext>
            </a:extLst>
          </p:cNvPr>
          <p:cNvSpPr/>
          <p:nvPr/>
        </p:nvSpPr>
        <p:spPr>
          <a:xfrm>
            <a:off x="9989421" y="6240364"/>
            <a:ext cx="2010487" cy="369332"/>
          </a:xfrm>
          <a:prstGeom prst="rect">
            <a:avLst/>
          </a:prstGeom>
        </p:spPr>
        <p:txBody>
          <a:bodyPr wrap="none">
            <a:spAutoFit/>
          </a:bodyPr>
          <a:lstStyle/>
          <a:p>
            <a:r>
              <a:rPr lang="en-US" dirty="0">
                <a:solidFill>
                  <a:srgbClr val="333333"/>
                </a:solidFill>
                <a:latin typeface="Open Sans"/>
              </a:rPr>
              <a:t>SEEK MEDICARE™</a:t>
            </a:r>
            <a:endParaRPr lang="en-US" dirty="0"/>
          </a:p>
        </p:txBody>
      </p:sp>
      <p:sp>
        <p:nvSpPr>
          <p:cNvPr id="4" name="TextBox 3">
            <a:extLst>
              <a:ext uri="{FF2B5EF4-FFF2-40B4-BE49-F238E27FC236}">
                <a16:creationId xmlns:a16="http://schemas.microsoft.com/office/drawing/2014/main" id="{AD570089-EF67-5C41-A6A7-EA327E9B51A0}"/>
              </a:ext>
            </a:extLst>
          </p:cNvPr>
          <p:cNvSpPr txBox="1"/>
          <p:nvPr/>
        </p:nvSpPr>
        <p:spPr>
          <a:xfrm rot="637761">
            <a:off x="5479568" y="5870691"/>
            <a:ext cx="2901241" cy="369332"/>
          </a:xfrm>
          <a:prstGeom prst="rect">
            <a:avLst/>
          </a:prstGeom>
          <a:noFill/>
        </p:spPr>
        <p:txBody>
          <a:bodyPr wrap="square" rtlCol="0">
            <a:spAutoFit/>
          </a:bodyPr>
          <a:lstStyle/>
          <a:p>
            <a:r>
              <a:rPr lang="en-US" dirty="0"/>
              <a:t>Pop-Up Retail Events</a:t>
            </a:r>
          </a:p>
        </p:txBody>
      </p:sp>
    </p:spTree>
    <p:extLst>
      <p:ext uri="{BB962C8B-B14F-4D97-AF65-F5344CB8AC3E}">
        <p14:creationId xmlns:p14="http://schemas.microsoft.com/office/powerpoint/2010/main" val="147284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 calcmode="lin" valueType="num">
                                      <p:cBhvr>
                                        <p:cTn id="16" dur="1000" fill="hold"/>
                                        <p:tgtEl>
                                          <p:spTgt spid="10"/>
                                        </p:tgtEl>
                                        <p:attrNameLst>
                                          <p:attrName>style.rotation</p:attrName>
                                        </p:attrNameLst>
                                      </p:cBhvr>
                                      <p:tavLst>
                                        <p:tav tm="0">
                                          <p:val>
                                            <p:fltVal val="90"/>
                                          </p:val>
                                        </p:tav>
                                        <p:tav tm="100000">
                                          <p:val>
                                            <p:fltVal val="0"/>
                                          </p:val>
                                        </p:tav>
                                      </p:tavLst>
                                    </p:anim>
                                    <p:animEffect transition="in" filter="fade">
                                      <p:cBhvr>
                                        <p:cTn id="17" dur="1000"/>
                                        <p:tgtEl>
                                          <p:spTgt spid="10"/>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ppt_w</p:attrName>
                                        </p:attrNameLst>
                                      </p:cBhvr>
                                      <p:tavLst>
                                        <p:tav tm="0">
                                          <p:val>
                                            <p:fltVal val="0"/>
                                          </p:val>
                                        </p:tav>
                                        <p:tav tm="100000">
                                          <p:val>
                                            <p:strVal val="#ppt_w"/>
                                          </p:val>
                                        </p:tav>
                                      </p:tavLst>
                                    </p:anim>
                                    <p:anim calcmode="lin" valueType="num">
                                      <p:cBhvr>
                                        <p:cTn id="21" dur="1000" fill="hold"/>
                                        <p:tgtEl>
                                          <p:spTgt spid="12"/>
                                        </p:tgtEl>
                                        <p:attrNameLst>
                                          <p:attrName>ppt_h</p:attrName>
                                        </p:attrNameLst>
                                      </p:cBhvr>
                                      <p:tavLst>
                                        <p:tav tm="0">
                                          <p:val>
                                            <p:fltVal val="0"/>
                                          </p:val>
                                        </p:tav>
                                        <p:tav tm="100000">
                                          <p:val>
                                            <p:strVal val="#ppt_h"/>
                                          </p:val>
                                        </p:tav>
                                      </p:tavLst>
                                    </p:anim>
                                    <p:anim calcmode="lin" valueType="num">
                                      <p:cBhvr>
                                        <p:cTn id="22" dur="1000" fill="hold"/>
                                        <p:tgtEl>
                                          <p:spTgt spid="12"/>
                                        </p:tgtEl>
                                        <p:attrNameLst>
                                          <p:attrName>style.rotation</p:attrName>
                                        </p:attrNameLst>
                                      </p:cBhvr>
                                      <p:tavLst>
                                        <p:tav tm="0">
                                          <p:val>
                                            <p:fltVal val="90"/>
                                          </p:val>
                                        </p:tav>
                                        <p:tav tm="100000">
                                          <p:val>
                                            <p:fltVal val="0"/>
                                          </p:val>
                                        </p:tav>
                                      </p:tavLst>
                                    </p:anim>
                                    <p:animEffect transition="in" filter="fade">
                                      <p:cBhvr>
                                        <p:cTn id="23" dur="10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dissolve">
                                      <p:cBhvr>
                                        <p:cTn id="28" dur="500"/>
                                        <p:tgtEl>
                                          <p:spTgt spid="4"/>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fltVal val="0"/>
                                          </p:val>
                                        </p:tav>
                                        <p:tav tm="100000">
                                          <p:val>
                                            <p:strVal val="#ppt_w"/>
                                          </p:val>
                                        </p:tav>
                                      </p:tavLst>
                                    </p:anim>
                                    <p:anim calcmode="lin" valueType="num">
                                      <p:cBhvr>
                                        <p:cTn id="40" dur="1000" fill="hold"/>
                                        <p:tgtEl>
                                          <p:spTgt spid="15"/>
                                        </p:tgtEl>
                                        <p:attrNameLst>
                                          <p:attrName>ppt_h</p:attrName>
                                        </p:attrNameLst>
                                      </p:cBhvr>
                                      <p:tavLst>
                                        <p:tav tm="0">
                                          <p:val>
                                            <p:fltVal val="0"/>
                                          </p:val>
                                        </p:tav>
                                        <p:tav tm="100000">
                                          <p:val>
                                            <p:strVal val="#ppt_h"/>
                                          </p:val>
                                        </p:tav>
                                      </p:tavLst>
                                    </p:anim>
                                    <p:anim calcmode="lin" valueType="num">
                                      <p:cBhvr>
                                        <p:cTn id="41" dur="1000" fill="hold"/>
                                        <p:tgtEl>
                                          <p:spTgt spid="15"/>
                                        </p:tgtEl>
                                        <p:attrNameLst>
                                          <p:attrName>style.rotation</p:attrName>
                                        </p:attrNameLst>
                                      </p:cBhvr>
                                      <p:tavLst>
                                        <p:tav tm="0">
                                          <p:val>
                                            <p:fltVal val="90"/>
                                          </p:val>
                                        </p:tav>
                                        <p:tav tm="100000">
                                          <p:val>
                                            <p:fltVal val="0"/>
                                          </p:val>
                                        </p:tav>
                                      </p:tavLst>
                                    </p:anim>
                                    <p:animEffect transition="in" filter="fade">
                                      <p:cBhvr>
                                        <p:cTn id="42" dur="1000"/>
                                        <p:tgtEl>
                                          <p:spTgt spid="15"/>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1000" fill="hold"/>
                                        <p:tgtEl>
                                          <p:spTgt spid="11"/>
                                        </p:tgtEl>
                                        <p:attrNameLst>
                                          <p:attrName>ppt_w</p:attrName>
                                        </p:attrNameLst>
                                      </p:cBhvr>
                                      <p:tavLst>
                                        <p:tav tm="0">
                                          <p:val>
                                            <p:fltVal val="0"/>
                                          </p:val>
                                        </p:tav>
                                        <p:tav tm="100000">
                                          <p:val>
                                            <p:strVal val="#ppt_w"/>
                                          </p:val>
                                        </p:tav>
                                      </p:tavLst>
                                    </p:anim>
                                    <p:anim calcmode="lin" valueType="num">
                                      <p:cBhvr>
                                        <p:cTn id="46" dur="1000" fill="hold"/>
                                        <p:tgtEl>
                                          <p:spTgt spid="11"/>
                                        </p:tgtEl>
                                        <p:attrNameLst>
                                          <p:attrName>ppt_h</p:attrName>
                                        </p:attrNameLst>
                                      </p:cBhvr>
                                      <p:tavLst>
                                        <p:tav tm="0">
                                          <p:val>
                                            <p:fltVal val="0"/>
                                          </p:val>
                                        </p:tav>
                                        <p:tav tm="100000">
                                          <p:val>
                                            <p:strVal val="#ppt_h"/>
                                          </p:val>
                                        </p:tav>
                                      </p:tavLst>
                                    </p:anim>
                                    <p:anim calcmode="lin" valueType="num">
                                      <p:cBhvr>
                                        <p:cTn id="47" dur="1000" fill="hold"/>
                                        <p:tgtEl>
                                          <p:spTgt spid="11"/>
                                        </p:tgtEl>
                                        <p:attrNameLst>
                                          <p:attrName>style.rotation</p:attrName>
                                        </p:attrNameLst>
                                      </p:cBhvr>
                                      <p:tavLst>
                                        <p:tav tm="0">
                                          <p:val>
                                            <p:fltVal val="90"/>
                                          </p:val>
                                        </p:tav>
                                        <p:tav tm="100000">
                                          <p:val>
                                            <p:fltVal val="0"/>
                                          </p:val>
                                        </p:tav>
                                      </p:tavLst>
                                    </p:anim>
                                    <p:animEffect transition="in" filter="fade">
                                      <p:cBhvr>
                                        <p:cTn id="48" dur="1000"/>
                                        <p:tgtEl>
                                          <p:spTgt spid="11"/>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1000" fill="hold"/>
                                        <p:tgtEl>
                                          <p:spTgt spid="14"/>
                                        </p:tgtEl>
                                        <p:attrNameLst>
                                          <p:attrName>ppt_w</p:attrName>
                                        </p:attrNameLst>
                                      </p:cBhvr>
                                      <p:tavLst>
                                        <p:tav tm="0">
                                          <p:val>
                                            <p:fltVal val="0"/>
                                          </p:val>
                                        </p:tav>
                                        <p:tav tm="100000">
                                          <p:val>
                                            <p:strVal val="#ppt_w"/>
                                          </p:val>
                                        </p:tav>
                                      </p:tavLst>
                                    </p:anim>
                                    <p:anim calcmode="lin" valueType="num">
                                      <p:cBhvr>
                                        <p:cTn id="52" dur="1000" fill="hold"/>
                                        <p:tgtEl>
                                          <p:spTgt spid="14"/>
                                        </p:tgtEl>
                                        <p:attrNameLst>
                                          <p:attrName>ppt_h</p:attrName>
                                        </p:attrNameLst>
                                      </p:cBhvr>
                                      <p:tavLst>
                                        <p:tav tm="0">
                                          <p:val>
                                            <p:fltVal val="0"/>
                                          </p:val>
                                        </p:tav>
                                        <p:tav tm="100000">
                                          <p:val>
                                            <p:strVal val="#ppt_h"/>
                                          </p:val>
                                        </p:tav>
                                      </p:tavLst>
                                    </p:anim>
                                    <p:anim calcmode="lin" valueType="num">
                                      <p:cBhvr>
                                        <p:cTn id="53" dur="1000" fill="hold"/>
                                        <p:tgtEl>
                                          <p:spTgt spid="14"/>
                                        </p:tgtEl>
                                        <p:attrNameLst>
                                          <p:attrName>style.rotation</p:attrName>
                                        </p:attrNameLst>
                                      </p:cBhvr>
                                      <p:tavLst>
                                        <p:tav tm="0">
                                          <p:val>
                                            <p:fltVal val="90"/>
                                          </p:val>
                                        </p:tav>
                                        <p:tav tm="100000">
                                          <p:val>
                                            <p:fltVal val="0"/>
                                          </p:val>
                                        </p:tav>
                                      </p:tavLst>
                                    </p:anim>
                                    <p:animEffect transition="in" filter="fade">
                                      <p:cBhvr>
                                        <p:cTn id="54" dur="1000"/>
                                        <p:tgtEl>
                                          <p:spTgt spid="14"/>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1000" fill="hold"/>
                                        <p:tgtEl>
                                          <p:spTgt spid="13"/>
                                        </p:tgtEl>
                                        <p:attrNameLst>
                                          <p:attrName>ppt_w</p:attrName>
                                        </p:attrNameLst>
                                      </p:cBhvr>
                                      <p:tavLst>
                                        <p:tav tm="0">
                                          <p:val>
                                            <p:fltVal val="0"/>
                                          </p:val>
                                        </p:tav>
                                        <p:tav tm="100000">
                                          <p:val>
                                            <p:strVal val="#ppt_w"/>
                                          </p:val>
                                        </p:tav>
                                      </p:tavLst>
                                    </p:anim>
                                    <p:anim calcmode="lin" valueType="num">
                                      <p:cBhvr>
                                        <p:cTn id="58" dur="1000" fill="hold"/>
                                        <p:tgtEl>
                                          <p:spTgt spid="13"/>
                                        </p:tgtEl>
                                        <p:attrNameLst>
                                          <p:attrName>ppt_h</p:attrName>
                                        </p:attrNameLst>
                                      </p:cBhvr>
                                      <p:tavLst>
                                        <p:tav tm="0">
                                          <p:val>
                                            <p:fltVal val="0"/>
                                          </p:val>
                                        </p:tav>
                                        <p:tav tm="100000">
                                          <p:val>
                                            <p:strVal val="#ppt_h"/>
                                          </p:val>
                                        </p:tav>
                                      </p:tavLst>
                                    </p:anim>
                                    <p:anim calcmode="lin" valueType="num">
                                      <p:cBhvr>
                                        <p:cTn id="59" dur="1000" fill="hold"/>
                                        <p:tgtEl>
                                          <p:spTgt spid="13"/>
                                        </p:tgtEl>
                                        <p:attrNameLst>
                                          <p:attrName>style.rotation</p:attrName>
                                        </p:attrNameLst>
                                      </p:cBhvr>
                                      <p:tavLst>
                                        <p:tav tm="0">
                                          <p:val>
                                            <p:fltVal val="90"/>
                                          </p:val>
                                        </p:tav>
                                        <p:tav tm="100000">
                                          <p:val>
                                            <p:fltVal val="0"/>
                                          </p:val>
                                        </p:tav>
                                      </p:tavLst>
                                    </p:anim>
                                    <p:animEffect transition="in" filter="fade">
                                      <p:cBhvr>
                                        <p:cTn id="6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12" grpId="0"/>
      <p:bldP spid="13" grpId="0"/>
      <p:bldP spid="14" grpId="0"/>
      <p:bldP spid="15"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7472B899-9BAA-4120-ABDF-C37ED56BD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277192A-4EC5-234D-8AAB-96E69CACCCDD}"/>
              </a:ext>
            </a:extLst>
          </p:cNvPr>
          <p:cNvSpPr>
            <a:spLocks noGrp="1"/>
          </p:cNvSpPr>
          <p:nvPr>
            <p:ph type="subTitle" idx="1"/>
          </p:nvPr>
        </p:nvSpPr>
        <p:spPr>
          <a:xfrm>
            <a:off x="484814" y="5486401"/>
            <a:ext cx="3659246" cy="696830"/>
          </a:xfrm>
        </p:spPr>
        <p:txBody>
          <a:bodyPr>
            <a:normAutofit/>
          </a:bodyPr>
          <a:lstStyle/>
          <a:p>
            <a:endParaRPr lang="en-US" sz="1800" dirty="0"/>
          </a:p>
        </p:txBody>
      </p:sp>
      <p:pic>
        <p:nvPicPr>
          <p:cNvPr id="20" name="Picture 3">
            <a:extLst>
              <a:ext uri="{FF2B5EF4-FFF2-40B4-BE49-F238E27FC236}">
                <a16:creationId xmlns:a16="http://schemas.microsoft.com/office/drawing/2014/main" id="{0D778394-699D-4196-A7DE-B2E4FC880891}"/>
              </a:ext>
            </a:extLst>
          </p:cNvPr>
          <p:cNvPicPr>
            <a:picLocks noChangeAspect="1"/>
          </p:cNvPicPr>
          <p:nvPr/>
        </p:nvPicPr>
        <p:blipFill>
          <a:blip r:embed="rId3"/>
          <a:srcRect/>
          <a:stretch/>
        </p:blipFill>
        <p:spPr>
          <a:xfrm>
            <a:off x="0" y="1"/>
            <a:ext cx="17202328" cy="7468256"/>
          </a:xfrm>
          <a:prstGeom prst="rect">
            <a:avLst/>
          </a:prstGeom>
        </p:spPr>
      </p:pic>
      <p:cxnSp>
        <p:nvCxnSpPr>
          <p:cNvPr id="29" name="Straight Connector 28">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429000"/>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878CB28B-2850-C642-A1B8-48B823D8C6C0}"/>
              </a:ext>
            </a:extLst>
          </p:cNvPr>
          <p:cNvGrpSpPr/>
          <p:nvPr/>
        </p:nvGrpSpPr>
        <p:grpSpPr>
          <a:xfrm>
            <a:off x="0" y="37587"/>
            <a:ext cx="12766228" cy="7125542"/>
            <a:chOff x="0" y="0"/>
            <a:chExt cx="12766228" cy="7125542"/>
          </a:xfrm>
        </p:grpSpPr>
        <p:pic>
          <p:nvPicPr>
            <p:cNvPr id="5" name="Picture 4" descr="Stopwatch">
              <a:extLst>
                <a:ext uri="{FF2B5EF4-FFF2-40B4-BE49-F238E27FC236}">
                  <a16:creationId xmlns:a16="http://schemas.microsoft.com/office/drawing/2014/main" id="{BB8687CC-8410-2A48-8CA1-FD7EBA3A14D3}"/>
                </a:ext>
              </a:extLst>
            </p:cNvPr>
            <p:cNvPicPr>
              <a:picLocks noChangeAspect="1"/>
            </p:cNvPicPr>
            <p:nvPr/>
          </p:nvPicPr>
          <p:blipFill rotWithShape="1">
            <a:blip r:embed="rId4"/>
            <a:srcRect t="18301" r="-1" b="5493"/>
            <a:stretch/>
          </p:blipFill>
          <p:spPr>
            <a:xfrm>
              <a:off x="6229350" y="3428999"/>
              <a:ext cx="6536878" cy="3696543"/>
            </a:xfrm>
            <a:prstGeom prst="rect">
              <a:avLst/>
            </a:prstGeom>
          </p:spPr>
        </p:pic>
        <p:pic>
          <p:nvPicPr>
            <p:cNvPr id="7" name="Picture 6" descr="A picture containing cake, sitting, chocolate&#10;&#10;Description automatically generated">
              <a:extLst>
                <a:ext uri="{FF2B5EF4-FFF2-40B4-BE49-F238E27FC236}">
                  <a16:creationId xmlns:a16="http://schemas.microsoft.com/office/drawing/2014/main" id="{9EA1C833-01E5-AE45-9545-27D6535AF708}"/>
                </a:ext>
              </a:extLst>
            </p:cNvPr>
            <p:cNvPicPr>
              <a:picLocks noChangeAspect="1"/>
            </p:cNvPicPr>
            <p:nvPr/>
          </p:nvPicPr>
          <p:blipFill>
            <a:blip r:embed="rId5"/>
            <a:stretch>
              <a:fillRect/>
            </a:stretch>
          </p:blipFill>
          <p:spPr>
            <a:xfrm>
              <a:off x="0" y="0"/>
              <a:ext cx="6229350" cy="3443965"/>
            </a:xfrm>
            <a:prstGeom prst="rect">
              <a:avLst/>
            </a:prstGeom>
          </p:spPr>
        </p:pic>
      </p:grpSp>
      <p:sp>
        <p:nvSpPr>
          <p:cNvPr id="2" name="Title 1">
            <a:extLst>
              <a:ext uri="{FF2B5EF4-FFF2-40B4-BE49-F238E27FC236}">
                <a16:creationId xmlns:a16="http://schemas.microsoft.com/office/drawing/2014/main" id="{808B7700-82B1-4B4D-8CB7-2AB82950AE19}"/>
              </a:ext>
            </a:extLst>
          </p:cNvPr>
          <p:cNvSpPr>
            <a:spLocks noGrp="1"/>
          </p:cNvSpPr>
          <p:nvPr>
            <p:ph type="ctrTitle"/>
          </p:nvPr>
        </p:nvSpPr>
        <p:spPr>
          <a:xfrm>
            <a:off x="504546" y="3698900"/>
            <a:ext cx="2853017" cy="2902812"/>
          </a:xfrm>
          <a:effectLst>
            <a:outerShdw blurRad="50800" dist="50800" dir="5400000" algn="ctr" rotWithShape="0">
              <a:srgbClr val="000000">
                <a:alpha val="94000"/>
              </a:srgbClr>
            </a:outerShdw>
          </a:effectLst>
          <a:scene3d>
            <a:camera prst="orthographicFront"/>
            <a:lightRig rig="threePt" dir="t"/>
          </a:scene3d>
          <a:sp3d>
            <a:bevelB w="165100" prst="coolSlant"/>
          </a:sp3d>
        </p:spPr>
        <p:txBody>
          <a:bodyPr>
            <a:normAutofit fontScale="90000"/>
          </a:bodyPr>
          <a:lstStyle/>
          <a:p>
            <a:r>
              <a:rPr lang="en-US" sz="3200" dirty="0">
                <a:solidFill>
                  <a:schemeClr val="tx1"/>
                </a:solidFill>
                <a:latin typeface="Arial" panose="020B0604020202020204" pitchFamily="34" charset="0"/>
                <a:cs typeface="Arial" panose="020B0604020202020204" pitchFamily="34" charset="0"/>
              </a:rPr>
              <a:t>How Much</a:t>
            </a:r>
            <a:br>
              <a:rPr lang="en-US" sz="3200" dirty="0">
                <a:solidFill>
                  <a:schemeClr val="tx1"/>
                </a:solidFill>
                <a:latin typeface="Arial" panose="020B0604020202020204" pitchFamily="34" charset="0"/>
                <a:cs typeface="Arial" panose="020B0604020202020204" pitchFamily="34" charset="0"/>
              </a:rPr>
            </a:br>
            <a:r>
              <a:rPr lang="en-US" sz="3200" dirty="0">
                <a:solidFill>
                  <a:schemeClr val="tx1"/>
                </a:solidFill>
                <a:latin typeface="Arial" panose="020B0604020202020204" pitchFamily="34" charset="0"/>
                <a:cs typeface="Arial" panose="020B0604020202020204" pitchFamily="34" charset="0"/>
              </a:rPr>
              <a:t>Money And </a:t>
            </a:r>
            <a:br>
              <a:rPr lang="en-US" sz="3200" dirty="0">
                <a:solidFill>
                  <a:schemeClr val="tx1"/>
                </a:solidFill>
                <a:latin typeface="Arial" panose="020B0604020202020204" pitchFamily="34" charset="0"/>
                <a:cs typeface="Arial" panose="020B0604020202020204" pitchFamily="34" charset="0"/>
              </a:rPr>
            </a:br>
            <a:r>
              <a:rPr lang="en-US" sz="3200" dirty="0">
                <a:solidFill>
                  <a:schemeClr val="tx1"/>
                </a:solidFill>
                <a:latin typeface="Arial" panose="020B0604020202020204" pitchFamily="34" charset="0"/>
                <a:cs typeface="Arial" panose="020B0604020202020204" pitchFamily="34" charset="0"/>
              </a:rPr>
              <a:t>Time Are</a:t>
            </a:r>
            <a:br>
              <a:rPr lang="en-US" sz="3200" dirty="0">
                <a:solidFill>
                  <a:schemeClr val="tx1"/>
                </a:solidFill>
                <a:latin typeface="Arial" panose="020B0604020202020204" pitchFamily="34" charset="0"/>
                <a:cs typeface="Arial" panose="020B0604020202020204" pitchFamily="34" charset="0"/>
              </a:rPr>
            </a:br>
            <a:r>
              <a:rPr lang="en-US" sz="3200" dirty="0">
                <a:solidFill>
                  <a:schemeClr val="tx1"/>
                </a:solidFill>
                <a:latin typeface="Arial" panose="020B0604020202020204" pitchFamily="34" charset="0"/>
                <a:cs typeface="Arial" panose="020B0604020202020204" pitchFamily="34" charset="0"/>
              </a:rPr>
              <a:t>You Spending</a:t>
            </a:r>
            <a:br>
              <a:rPr lang="en-US" sz="3200" dirty="0">
                <a:solidFill>
                  <a:schemeClr val="tx1"/>
                </a:solidFill>
                <a:latin typeface="Arial" panose="020B0604020202020204" pitchFamily="34" charset="0"/>
                <a:cs typeface="Arial" panose="020B0604020202020204" pitchFamily="34" charset="0"/>
              </a:rPr>
            </a:br>
            <a:r>
              <a:rPr lang="en-US" sz="3200" dirty="0">
                <a:solidFill>
                  <a:schemeClr val="tx1"/>
                </a:solidFill>
                <a:latin typeface="Arial" panose="020B0604020202020204" pitchFamily="34" charset="0"/>
                <a:cs typeface="Arial" panose="020B0604020202020204" pitchFamily="34" charset="0"/>
              </a:rPr>
              <a:t>on Getting New </a:t>
            </a:r>
            <a:br>
              <a:rPr lang="en-US" sz="3200" dirty="0">
                <a:solidFill>
                  <a:schemeClr val="tx1"/>
                </a:solidFill>
                <a:latin typeface="Arial" panose="020B0604020202020204" pitchFamily="34" charset="0"/>
                <a:cs typeface="Arial" panose="020B0604020202020204" pitchFamily="34" charset="0"/>
              </a:rPr>
            </a:br>
            <a:r>
              <a:rPr lang="en-US" sz="3200" dirty="0">
                <a:solidFill>
                  <a:schemeClr val="tx1"/>
                </a:solidFill>
                <a:latin typeface="Arial" panose="020B0604020202020204" pitchFamily="34" charset="0"/>
                <a:cs typeface="Arial" panose="020B0604020202020204" pitchFamily="34" charset="0"/>
              </a:rPr>
              <a:t>Prospects?</a:t>
            </a:r>
          </a:p>
        </p:txBody>
      </p:sp>
      <p:sp>
        <p:nvSpPr>
          <p:cNvPr id="9" name="Rectangle 8">
            <a:extLst>
              <a:ext uri="{FF2B5EF4-FFF2-40B4-BE49-F238E27FC236}">
                <a16:creationId xmlns:a16="http://schemas.microsoft.com/office/drawing/2014/main" id="{3121DE68-40CE-F449-A696-4FB108327174}"/>
              </a:ext>
            </a:extLst>
          </p:cNvPr>
          <p:cNvSpPr/>
          <p:nvPr/>
        </p:nvSpPr>
        <p:spPr>
          <a:xfrm>
            <a:off x="9151666" y="6170414"/>
            <a:ext cx="2010487" cy="369332"/>
          </a:xfrm>
          <a:prstGeom prst="rect">
            <a:avLst/>
          </a:prstGeom>
        </p:spPr>
        <p:txBody>
          <a:bodyPr wrap="none">
            <a:spAutoFit/>
          </a:bodyPr>
          <a:lstStyle/>
          <a:p>
            <a:r>
              <a:rPr lang="en-US" b="0" i="0" dirty="0">
                <a:solidFill>
                  <a:srgbClr val="333333"/>
                </a:solidFill>
                <a:effectLst/>
                <a:latin typeface="Open Sans"/>
              </a:rPr>
              <a:t>SEEK MEDICARE™</a:t>
            </a:r>
            <a:endParaRPr lang="en-US" dirty="0"/>
          </a:p>
        </p:txBody>
      </p:sp>
    </p:spTree>
    <p:extLst>
      <p:ext uri="{BB962C8B-B14F-4D97-AF65-F5344CB8AC3E}">
        <p14:creationId xmlns:p14="http://schemas.microsoft.com/office/powerpoint/2010/main" val="21381917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3">
            <a:extLst>
              <a:ext uri="{FF2B5EF4-FFF2-40B4-BE49-F238E27FC236}">
                <a16:creationId xmlns:a16="http://schemas.microsoft.com/office/drawing/2014/main" id="{0D778394-699D-4196-A7DE-B2E4FC880891}"/>
              </a:ext>
            </a:extLst>
          </p:cNvPr>
          <p:cNvPicPr>
            <a:picLocks noChangeAspect="1"/>
          </p:cNvPicPr>
          <p:nvPr/>
        </p:nvPicPr>
        <p:blipFill>
          <a:blip r:embed="rId3"/>
          <a:srcRect/>
          <a:stretch/>
        </p:blipFill>
        <p:spPr>
          <a:xfrm>
            <a:off x="-2023526" y="0"/>
            <a:ext cx="28032253" cy="7468256"/>
          </a:xfrm>
          <a:prstGeom prst="rect">
            <a:avLst/>
          </a:prstGeom>
        </p:spPr>
      </p:pic>
      <p:sp>
        <p:nvSpPr>
          <p:cNvPr id="2" name="Title 1">
            <a:extLst>
              <a:ext uri="{FF2B5EF4-FFF2-40B4-BE49-F238E27FC236}">
                <a16:creationId xmlns:a16="http://schemas.microsoft.com/office/drawing/2014/main" id="{808B7700-82B1-4B4D-8CB7-2AB82950AE19}"/>
              </a:ext>
            </a:extLst>
          </p:cNvPr>
          <p:cNvSpPr>
            <a:spLocks noGrp="1"/>
          </p:cNvSpPr>
          <p:nvPr>
            <p:ph type="ctrTitle" idx="4294967295"/>
          </p:nvPr>
        </p:nvSpPr>
        <p:spPr>
          <a:xfrm>
            <a:off x="8237538" y="1084262"/>
            <a:ext cx="3954462" cy="2903537"/>
          </a:xfrm>
          <a:effectLst>
            <a:outerShdw blurRad="50800" dist="50800" dir="5400000" algn="ctr" rotWithShape="0">
              <a:srgbClr val="000000">
                <a:alpha val="94000"/>
              </a:srgbClr>
            </a:outerShdw>
          </a:effectLst>
          <a:scene3d>
            <a:camera prst="orthographicFront"/>
            <a:lightRig rig="threePt" dir="t"/>
          </a:scene3d>
          <a:sp3d>
            <a:bevelB w="165100" prst="coolSlant"/>
          </a:sp3d>
        </p:spPr>
        <p:txBody>
          <a:bodyPr>
            <a:normAutofit fontScale="90000"/>
          </a:bodyPr>
          <a:lstStyle/>
          <a:p>
            <a:br>
              <a:rPr lang="en-US" sz="3200" dirty="0">
                <a:solidFill>
                  <a:schemeClr val="tx1"/>
                </a:solidFill>
                <a:latin typeface="Arial" panose="020B0604020202020204" pitchFamily="34" charset="0"/>
                <a:cs typeface="Arial" panose="020B0604020202020204" pitchFamily="34" charset="0"/>
              </a:rPr>
            </a:br>
            <a:br>
              <a:rPr lang="en-US" sz="3200" dirty="0">
                <a:solidFill>
                  <a:schemeClr val="tx1"/>
                </a:solidFill>
                <a:latin typeface="Arial" panose="020B0604020202020204" pitchFamily="34" charset="0"/>
                <a:cs typeface="Arial" panose="020B0604020202020204" pitchFamily="34" charset="0"/>
              </a:rPr>
            </a:br>
            <a:br>
              <a:rPr lang="en-US" sz="3200" dirty="0">
                <a:solidFill>
                  <a:schemeClr val="tx1"/>
                </a:solidFill>
                <a:latin typeface="Arial" panose="020B0604020202020204" pitchFamily="34" charset="0"/>
                <a:cs typeface="Arial" panose="020B0604020202020204" pitchFamily="34" charset="0"/>
              </a:rPr>
            </a:br>
            <a:br>
              <a:rPr lang="en-US" sz="3200" dirty="0">
                <a:solidFill>
                  <a:schemeClr val="tx1"/>
                </a:solidFill>
                <a:latin typeface="Arial" panose="020B0604020202020204" pitchFamily="34" charset="0"/>
                <a:cs typeface="Arial" panose="020B0604020202020204" pitchFamily="34" charset="0"/>
              </a:rPr>
            </a:br>
            <a:r>
              <a:rPr lang="en-US" sz="3200" dirty="0">
                <a:solidFill>
                  <a:schemeClr val="tx1"/>
                </a:solidFill>
                <a:latin typeface="Arial" panose="020B0604020202020204" pitchFamily="34" charset="0"/>
                <a:cs typeface="Arial" panose="020B0604020202020204" pitchFamily="34" charset="0"/>
              </a:rPr>
              <a:t>Health Care is Changing.</a:t>
            </a:r>
            <a:br>
              <a:rPr lang="en-US" sz="3200" dirty="0">
                <a:solidFill>
                  <a:schemeClr val="tx1"/>
                </a:solidFill>
                <a:latin typeface="Arial" panose="020B0604020202020204" pitchFamily="34" charset="0"/>
                <a:cs typeface="Arial" panose="020B0604020202020204" pitchFamily="34" charset="0"/>
              </a:rPr>
            </a:br>
            <a:br>
              <a:rPr lang="en-US" sz="3200" dirty="0">
                <a:solidFill>
                  <a:schemeClr val="tx1"/>
                </a:solidFill>
                <a:latin typeface="Arial" panose="020B0604020202020204" pitchFamily="34" charset="0"/>
                <a:cs typeface="Arial" panose="020B0604020202020204" pitchFamily="34" charset="0"/>
              </a:rPr>
            </a:br>
            <a:r>
              <a:rPr lang="en-US" sz="3200" dirty="0">
                <a:solidFill>
                  <a:schemeClr val="tx1"/>
                </a:solidFill>
                <a:latin typeface="Arial" panose="020B0604020202020204" pitchFamily="34" charset="0"/>
                <a:cs typeface="Arial" panose="020B0604020202020204" pitchFamily="34" charset="0"/>
              </a:rPr>
              <a:t>Your Competition is Increasing.</a:t>
            </a:r>
          </a:p>
        </p:txBody>
      </p:sp>
      <p:pic>
        <p:nvPicPr>
          <p:cNvPr id="9" name="Picture 8" descr="A group of people walking in the rain&#10;&#10;Description automatically generated">
            <a:extLst>
              <a:ext uri="{FF2B5EF4-FFF2-40B4-BE49-F238E27FC236}">
                <a16:creationId xmlns:a16="http://schemas.microsoft.com/office/drawing/2014/main" id="{5C70F233-F58B-CE44-8828-CCC1DEA579E9}"/>
              </a:ext>
            </a:extLst>
          </p:cNvPr>
          <p:cNvPicPr>
            <a:picLocks noChangeAspect="1"/>
          </p:cNvPicPr>
          <p:nvPr/>
        </p:nvPicPr>
        <p:blipFill>
          <a:blip r:embed="rId4">
            <a:alphaModFix/>
          </a:blip>
          <a:stretch>
            <a:fillRect/>
          </a:stretch>
        </p:blipFill>
        <p:spPr>
          <a:xfrm>
            <a:off x="199399" y="1084262"/>
            <a:ext cx="7378700" cy="5003800"/>
          </a:xfrm>
          <a:prstGeom prst="rect">
            <a:avLst/>
          </a:prstGeom>
          <a:effectLst>
            <a:outerShdw blurRad="50800" dist="50800" dir="5400000" algn="ctr" rotWithShape="0">
              <a:srgbClr val="000000"/>
            </a:outerShdw>
          </a:effectLst>
        </p:spPr>
      </p:pic>
      <p:pic>
        <p:nvPicPr>
          <p:cNvPr id="13" name="Picture 12">
            <a:extLst>
              <a:ext uri="{FF2B5EF4-FFF2-40B4-BE49-F238E27FC236}">
                <a16:creationId xmlns:a16="http://schemas.microsoft.com/office/drawing/2014/main" id="{32F18FBD-DB39-3C48-B82D-DBA9C5BDCEF1}"/>
              </a:ext>
            </a:extLst>
          </p:cNvPr>
          <p:cNvPicPr>
            <a:picLocks noChangeAspect="1"/>
          </p:cNvPicPr>
          <p:nvPr/>
        </p:nvPicPr>
        <p:blipFill>
          <a:blip r:embed="rId5"/>
          <a:srcRect/>
          <a:stretch/>
        </p:blipFill>
        <p:spPr>
          <a:xfrm>
            <a:off x="1193494" y="3586162"/>
            <a:ext cx="5390510" cy="3834990"/>
          </a:xfrm>
          <a:prstGeom prst="rect">
            <a:avLst/>
          </a:prstGeom>
          <a:effectLst>
            <a:glow rad="457200">
              <a:schemeClr val="accent1">
                <a:alpha val="40000"/>
              </a:schemeClr>
            </a:glow>
            <a:outerShdw blurRad="50800" dist="50800" dir="5400000" sx="1000" sy="1000" algn="ctr" rotWithShape="0">
              <a:srgbClr val="000000"/>
            </a:outerShdw>
          </a:effectLst>
          <a:scene3d>
            <a:camera prst="orthographicFront"/>
            <a:lightRig rig="threePt" dir="t"/>
          </a:scene3d>
          <a:sp3d>
            <a:bevelT/>
          </a:sp3d>
        </p:spPr>
      </p:pic>
      <p:sp>
        <p:nvSpPr>
          <p:cNvPr id="17" name="Rectangle 16">
            <a:extLst>
              <a:ext uri="{FF2B5EF4-FFF2-40B4-BE49-F238E27FC236}">
                <a16:creationId xmlns:a16="http://schemas.microsoft.com/office/drawing/2014/main" id="{BC0436EA-B20A-C642-B801-72183CCC2E0F}"/>
              </a:ext>
            </a:extLst>
          </p:cNvPr>
          <p:cNvSpPr/>
          <p:nvPr/>
        </p:nvSpPr>
        <p:spPr>
          <a:xfrm>
            <a:off x="9151666" y="6170414"/>
            <a:ext cx="2010487" cy="369332"/>
          </a:xfrm>
          <a:prstGeom prst="rect">
            <a:avLst/>
          </a:prstGeom>
        </p:spPr>
        <p:txBody>
          <a:bodyPr wrap="none">
            <a:spAutoFit/>
          </a:bodyPr>
          <a:lstStyle/>
          <a:p>
            <a:r>
              <a:rPr lang="en-US" b="0" i="0" dirty="0">
                <a:solidFill>
                  <a:srgbClr val="333333"/>
                </a:solidFill>
                <a:effectLst/>
                <a:latin typeface="Open Sans"/>
              </a:rPr>
              <a:t>SEEK MEDICARE™</a:t>
            </a:r>
            <a:endParaRPr lang="en-US" dirty="0"/>
          </a:p>
        </p:txBody>
      </p:sp>
    </p:spTree>
    <p:extLst>
      <p:ext uri="{BB962C8B-B14F-4D97-AF65-F5344CB8AC3E}">
        <p14:creationId xmlns:p14="http://schemas.microsoft.com/office/powerpoint/2010/main" val="258941087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0" name="Picture 3">
            <a:extLst>
              <a:ext uri="{FF2B5EF4-FFF2-40B4-BE49-F238E27FC236}">
                <a16:creationId xmlns:a16="http://schemas.microsoft.com/office/drawing/2014/main" id="{0D778394-699D-4196-A7DE-B2E4FC880891}"/>
              </a:ext>
            </a:extLst>
          </p:cNvPr>
          <p:cNvPicPr>
            <a:picLocks noChangeAspect="1"/>
          </p:cNvPicPr>
          <p:nvPr/>
        </p:nvPicPr>
        <p:blipFill>
          <a:blip r:embed="rId4"/>
          <a:srcRect/>
          <a:stretch/>
        </p:blipFill>
        <p:spPr>
          <a:xfrm>
            <a:off x="5355" y="10"/>
            <a:ext cx="12194307" cy="6857990"/>
          </a:xfrm>
          <a:prstGeom prst="rect">
            <a:avLst/>
          </a:prstGeom>
        </p:spPr>
      </p:pic>
      <p:sp>
        <p:nvSpPr>
          <p:cNvPr id="21" name="Rectangle 8">
            <a:extLst>
              <a:ext uri="{FF2B5EF4-FFF2-40B4-BE49-F238E27FC236}">
                <a16:creationId xmlns:a16="http://schemas.microsoft.com/office/drawing/2014/main" id="{DFD57664-637D-40CA-83F2-B729A932B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4915076"/>
            <a:ext cx="12188952" cy="1942924"/>
          </a:xfrm>
          <a:prstGeom prst="rect">
            <a:avLst/>
          </a:prstGeom>
          <a:gradFill>
            <a:gsLst>
              <a:gs pos="43000">
                <a:schemeClr val="tx1">
                  <a:alpha val="20000"/>
                </a:schemeClr>
              </a:gs>
              <a:gs pos="0">
                <a:schemeClr val="tx1">
                  <a:alpha val="0"/>
                </a:schemeClr>
              </a:gs>
              <a:gs pos="100000">
                <a:schemeClr val="tx1">
                  <a:alpha val="3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8B7700-82B1-4B4D-8CB7-2AB82950AE19}"/>
              </a:ext>
            </a:extLst>
          </p:cNvPr>
          <p:cNvSpPr>
            <a:spLocks noGrp="1"/>
          </p:cNvSpPr>
          <p:nvPr>
            <p:ph type="ctrTitle"/>
          </p:nvPr>
        </p:nvSpPr>
        <p:spPr>
          <a:xfrm>
            <a:off x="2459823" y="1817282"/>
            <a:ext cx="7137263" cy="1280161"/>
          </a:xfrm>
        </p:spPr>
        <p:txBody>
          <a:bodyPr anchor="ctr">
            <a:normAutofit/>
          </a:bodyPr>
          <a:lstStyle/>
          <a:p>
            <a:pPr algn="ctr"/>
            <a:endParaRPr lang="en-US" sz="4800" dirty="0">
              <a:solidFill>
                <a:srgbClr val="FFFFFF"/>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2277192A-4EC5-234D-8AAB-96E69CACCCDD}"/>
              </a:ext>
            </a:extLst>
          </p:cNvPr>
          <p:cNvSpPr>
            <a:spLocks noGrp="1"/>
          </p:cNvSpPr>
          <p:nvPr>
            <p:ph type="subTitle" idx="1"/>
          </p:nvPr>
        </p:nvSpPr>
        <p:spPr>
          <a:xfrm>
            <a:off x="2835837" y="5338353"/>
            <a:ext cx="3073745" cy="1280160"/>
          </a:xfrm>
        </p:spPr>
        <p:txBody>
          <a:bodyPr anchor="ctr">
            <a:normAutofit/>
          </a:bodyPr>
          <a:lstStyle/>
          <a:p>
            <a:endParaRPr lang="en-US" sz="1500" dirty="0">
              <a:solidFill>
                <a:srgbClr val="FFFFFF"/>
              </a:solidFill>
            </a:endParaRPr>
          </a:p>
        </p:txBody>
      </p:sp>
      <p:cxnSp>
        <p:nvCxnSpPr>
          <p:cNvPr id="22" name="Straight Connector 10">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3">
            <a:extLst>
              <a:ext uri="{FF2B5EF4-FFF2-40B4-BE49-F238E27FC236}">
                <a16:creationId xmlns:a16="http://schemas.microsoft.com/office/drawing/2014/main" id="{FBAD830E-8CD8-4043-9D4E-1E4C90DD8236}"/>
              </a:ext>
            </a:extLst>
          </p:cNvPr>
          <p:cNvPicPr>
            <a:picLocks noChangeAspect="1"/>
          </p:cNvPicPr>
          <p:nvPr/>
        </p:nvPicPr>
        <p:blipFill>
          <a:blip r:embed="rId4"/>
          <a:srcRect/>
          <a:stretch/>
        </p:blipFill>
        <p:spPr>
          <a:xfrm>
            <a:off x="5355" y="31431"/>
            <a:ext cx="12194307" cy="7097467"/>
          </a:xfrm>
          <a:prstGeom prst="rect">
            <a:avLst/>
          </a:prstGeom>
        </p:spPr>
      </p:pic>
      <p:pic>
        <p:nvPicPr>
          <p:cNvPr id="5" name="Picture 4" descr="A picture containing cake, hand, decorated, close&#10;&#10;Description automatically generated">
            <a:extLst>
              <a:ext uri="{FF2B5EF4-FFF2-40B4-BE49-F238E27FC236}">
                <a16:creationId xmlns:a16="http://schemas.microsoft.com/office/drawing/2014/main" id="{AF9A490B-B91E-0342-84CE-C85761C6EC78}"/>
              </a:ext>
            </a:extLst>
          </p:cNvPr>
          <p:cNvPicPr>
            <a:picLocks noChangeAspect="1"/>
          </p:cNvPicPr>
          <p:nvPr/>
        </p:nvPicPr>
        <p:blipFill>
          <a:blip r:embed="rId5"/>
          <a:stretch>
            <a:fillRect/>
          </a:stretch>
        </p:blipFill>
        <p:spPr>
          <a:xfrm>
            <a:off x="0" y="4474032"/>
            <a:ext cx="2644316" cy="2383968"/>
          </a:xfrm>
          <a:prstGeom prst="rect">
            <a:avLst/>
          </a:prstGeom>
        </p:spPr>
      </p:pic>
      <p:pic>
        <p:nvPicPr>
          <p:cNvPr id="10" name="Picture 9" descr="A picture containing cake, hand, decorated, close&#10;&#10;Description automatically generated">
            <a:extLst>
              <a:ext uri="{FF2B5EF4-FFF2-40B4-BE49-F238E27FC236}">
                <a16:creationId xmlns:a16="http://schemas.microsoft.com/office/drawing/2014/main" id="{40A70DAA-54D9-DB4C-9862-DFD7F3615B21}"/>
              </a:ext>
            </a:extLst>
          </p:cNvPr>
          <p:cNvPicPr>
            <a:picLocks noChangeAspect="1"/>
          </p:cNvPicPr>
          <p:nvPr/>
        </p:nvPicPr>
        <p:blipFill>
          <a:blip r:embed="rId5"/>
          <a:stretch>
            <a:fillRect/>
          </a:stretch>
        </p:blipFill>
        <p:spPr>
          <a:xfrm>
            <a:off x="9361714" y="493129"/>
            <a:ext cx="2644316" cy="2383968"/>
          </a:xfrm>
          <a:prstGeom prst="rect">
            <a:avLst/>
          </a:prstGeom>
        </p:spPr>
      </p:pic>
      <p:pic>
        <p:nvPicPr>
          <p:cNvPr id="11" name="Picture 10" descr="A picture containing cake, hand, decorated, close&#10;&#10;Description automatically generated">
            <a:extLst>
              <a:ext uri="{FF2B5EF4-FFF2-40B4-BE49-F238E27FC236}">
                <a16:creationId xmlns:a16="http://schemas.microsoft.com/office/drawing/2014/main" id="{B6975884-F303-1942-90B1-B5A09ABC9C94}"/>
              </a:ext>
            </a:extLst>
          </p:cNvPr>
          <p:cNvPicPr>
            <a:picLocks noChangeAspect="1"/>
          </p:cNvPicPr>
          <p:nvPr/>
        </p:nvPicPr>
        <p:blipFill>
          <a:blip r:embed="rId5"/>
          <a:stretch>
            <a:fillRect/>
          </a:stretch>
        </p:blipFill>
        <p:spPr>
          <a:xfrm>
            <a:off x="1137664" y="-97738"/>
            <a:ext cx="3320035" cy="2993159"/>
          </a:xfrm>
          <a:prstGeom prst="rect">
            <a:avLst/>
          </a:prstGeom>
        </p:spPr>
      </p:pic>
      <p:sp>
        <p:nvSpPr>
          <p:cNvPr id="6" name="TextBox 5">
            <a:extLst>
              <a:ext uri="{FF2B5EF4-FFF2-40B4-BE49-F238E27FC236}">
                <a16:creationId xmlns:a16="http://schemas.microsoft.com/office/drawing/2014/main" id="{F8B965B1-1E96-E444-BA8B-CF8692912157}"/>
              </a:ext>
            </a:extLst>
          </p:cNvPr>
          <p:cNvSpPr txBox="1"/>
          <p:nvPr/>
        </p:nvSpPr>
        <p:spPr>
          <a:xfrm>
            <a:off x="2485983" y="3566960"/>
            <a:ext cx="7243997" cy="1077218"/>
          </a:xfrm>
          <a:prstGeom prst="rect">
            <a:avLst/>
          </a:prstGeom>
          <a:noFill/>
        </p:spPr>
        <p:txBody>
          <a:bodyPr wrap="square" rtlCol="0">
            <a:spAutoFit/>
          </a:bodyPr>
          <a:lstStyle/>
          <a:p>
            <a:pPr algn="ctr"/>
            <a:r>
              <a:rPr lang="en-US" sz="3200" dirty="0">
                <a:solidFill>
                  <a:srgbClr val="FFFFFF"/>
                </a:solidFill>
                <a:effectLst>
                  <a:outerShdw blurRad="50800" dist="50800" dir="5400000" algn="ctr" rotWithShape="0">
                    <a:srgbClr val="000000">
                      <a:alpha val="99000"/>
                    </a:srgbClr>
                  </a:outerShdw>
                </a:effectLst>
                <a:latin typeface="Arial" panose="020B0604020202020204" pitchFamily="34" charset="0"/>
                <a:cs typeface="Arial" panose="020B0604020202020204" pitchFamily="34" charset="0"/>
              </a:rPr>
              <a:t>We Have To Change the Way We Sell Medicare Plans Right Now.</a:t>
            </a:r>
            <a:endParaRPr lang="en-US" sz="3200" dirty="0">
              <a:effectLst>
                <a:outerShdw blurRad="50800" dist="50800" dir="5400000" algn="ctr" rotWithShape="0">
                  <a:srgbClr val="000000">
                    <a:alpha val="99000"/>
                  </a:srgbClr>
                </a:outerShdw>
              </a:effectLst>
            </a:endParaRPr>
          </a:p>
        </p:txBody>
      </p:sp>
      <p:sp>
        <p:nvSpPr>
          <p:cNvPr id="13" name="Rectangle 12">
            <a:extLst>
              <a:ext uri="{FF2B5EF4-FFF2-40B4-BE49-F238E27FC236}">
                <a16:creationId xmlns:a16="http://schemas.microsoft.com/office/drawing/2014/main" id="{78514437-1072-6A4E-BE9F-3617341CB646}"/>
              </a:ext>
            </a:extLst>
          </p:cNvPr>
          <p:cNvSpPr/>
          <p:nvPr/>
        </p:nvSpPr>
        <p:spPr>
          <a:xfrm>
            <a:off x="9151666" y="6170414"/>
            <a:ext cx="2010487" cy="369332"/>
          </a:xfrm>
          <a:prstGeom prst="rect">
            <a:avLst/>
          </a:prstGeom>
        </p:spPr>
        <p:txBody>
          <a:bodyPr wrap="none">
            <a:spAutoFit/>
          </a:bodyPr>
          <a:lstStyle/>
          <a:p>
            <a:r>
              <a:rPr lang="en-US" b="0" i="0" dirty="0">
                <a:solidFill>
                  <a:srgbClr val="333333"/>
                </a:solidFill>
                <a:effectLst/>
                <a:latin typeface="Open Sans"/>
              </a:rPr>
              <a:t>SEEK MEDICARE™</a:t>
            </a:r>
            <a:endParaRPr lang="en-US" dirty="0"/>
          </a:p>
        </p:txBody>
      </p:sp>
    </p:spTree>
    <p:extLst>
      <p:ext uri="{BB962C8B-B14F-4D97-AF65-F5344CB8AC3E}">
        <p14:creationId xmlns:p14="http://schemas.microsoft.com/office/powerpoint/2010/main" val="27959228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0" name="Picture 3">
            <a:extLst>
              <a:ext uri="{FF2B5EF4-FFF2-40B4-BE49-F238E27FC236}">
                <a16:creationId xmlns:a16="http://schemas.microsoft.com/office/drawing/2014/main" id="{0D778394-699D-4196-A7DE-B2E4FC880891}"/>
              </a:ext>
            </a:extLst>
          </p:cNvPr>
          <p:cNvPicPr>
            <a:picLocks noChangeAspect="1"/>
          </p:cNvPicPr>
          <p:nvPr/>
        </p:nvPicPr>
        <p:blipFill>
          <a:blip r:embed="rId4"/>
          <a:srcRect/>
          <a:stretch/>
        </p:blipFill>
        <p:spPr>
          <a:xfrm>
            <a:off x="5355" y="10"/>
            <a:ext cx="12194307" cy="6857990"/>
          </a:xfrm>
          <a:prstGeom prst="rect">
            <a:avLst/>
          </a:prstGeom>
        </p:spPr>
      </p:pic>
      <p:sp>
        <p:nvSpPr>
          <p:cNvPr id="21" name="Rectangle 8">
            <a:extLst>
              <a:ext uri="{FF2B5EF4-FFF2-40B4-BE49-F238E27FC236}">
                <a16:creationId xmlns:a16="http://schemas.microsoft.com/office/drawing/2014/main" id="{DFD57664-637D-40CA-83F2-B729A932B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4915076"/>
            <a:ext cx="12188952" cy="1942924"/>
          </a:xfrm>
          <a:prstGeom prst="rect">
            <a:avLst/>
          </a:prstGeom>
          <a:gradFill>
            <a:gsLst>
              <a:gs pos="43000">
                <a:schemeClr val="tx1">
                  <a:alpha val="20000"/>
                </a:schemeClr>
              </a:gs>
              <a:gs pos="0">
                <a:schemeClr val="tx1">
                  <a:alpha val="0"/>
                </a:schemeClr>
              </a:gs>
              <a:gs pos="100000">
                <a:schemeClr val="tx1">
                  <a:alpha val="3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8B7700-82B1-4B4D-8CB7-2AB82950AE19}"/>
              </a:ext>
            </a:extLst>
          </p:cNvPr>
          <p:cNvSpPr>
            <a:spLocks noGrp="1"/>
          </p:cNvSpPr>
          <p:nvPr>
            <p:ph type="ctrTitle"/>
          </p:nvPr>
        </p:nvSpPr>
        <p:spPr>
          <a:xfrm>
            <a:off x="2459823" y="1817282"/>
            <a:ext cx="7137263" cy="1280161"/>
          </a:xfrm>
        </p:spPr>
        <p:txBody>
          <a:bodyPr anchor="ctr">
            <a:normAutofit/>
          </a:bodyPr>
          <a:lstStyle/>
          <a:p>
            <a:pPr algn="ctr"/>
            <a:endParaRPr lang="en-US" sz="4800" dirty="0">
              <a:solidFill>
                <a:srgbClr val="FFFFFF"/>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2277192A-4EC5-234D-8AAB-96E69CACCCDD}"/>
              </a:ext>
            </a:extLst>
          </p:cNvPr>
          <p:cNvSpPr>
            <a:spLocks noGrp="1"/>
          </p:cNvSpPr>
          <p:nvPr>
            <p:ph type="subTitle" idx="1"/>
          </p:nvPr>
        </p:nvSpPr>
        <p:spPr>
          <a:xfrm>
            <a:off x="2835837" y="5338353"/>
            <a:ext cx="3073745" cy="1280160"/>
          </a:xfrm>
        </p:spPr>
        <p:txBody>
          <a:bodyPr anchor="ctr">
            <a:normAutofit/>
          </a:bodyPr>
          <a:lstStyle/>
          <a:p>
            <a:endParaRPr lang="en-US" sz="1500" dirty="0">
              <a:solidFill>
                <a:srgbClr val="FFFFFF"/>
              </a:solidFill>
            </a:endParaRPr>
          </a:p>
        </p:txBody>
      </p:sp>
      <p:cxnSp>
        <p:nvCxnSpPr>
          <p:cNvPr id="22" name="Straight Connector 10">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3">
            <a:extLst>
              <a:ext uri="{FF2B5EF4-FFF2-40B4-BE49-F238E27FC236}">
                <a16:creationId xmlns:a16="http://schemas.microsoft.com/office/drawing/2014/main" id="{FBAD830E-8CD8-4043-9D4E-1E4C90DD8236}"/>
              </a:ext>
            </a:extLst>
          </p:cNvPr>
          <p:cNvPicPr>
            <a:picLocks noChangeAspect="1"/>
          </p:cNvPicPr>
          <p:nvPr/>
        </p:nvPicPr>
        <p:blipFill>
          <a:blip r:embed="rId4"/>
          <a:srcRect/>
          <a:stretch/>
        </p:blipFill>
        <p:spPr>
          <a:xfrm>
            <a:off x="-15324" y="0"/>
            <a:ext cx="12194307" cy="7097467"/>
          </a:xfrm>
          <a:prstGeom prst="rect">
            <a:avLst/>
          </a:prstGeom>
        </p:spPr>
      </p:pic>
      <p:pic>
        <p:nvPicPr>
          <p:cNvPr id="11" name="Picture 10" descr="A picture containing cake, hand, decorated, close&#10;&#10;Description automatically generated">
            <a:extLst>
              <a:ext uri="{FF2B5EF4-FFF2-40B4-BE49-F238E27FC236}">
                <a16:creationId xmlns:a16="http://schemas.microsoft.com/office/drawing/2014/main" id="{B6975884-F303-1942-90B1-B5A09ABC9C94}"/>
              </a:ext>
            </a:extLst>
          </p:cNvPr>
          <p:cNvPicPr>
            <a:picLocks noChangeAspect="1"/>
          </p:cNvPicPr>
          <p:nvPr/>
        </p:nvPicPr>
        <p:blipFill>
          <a:blip r:embed="rId5"/>
          <a:stretch>
            <a:fillRect/>
          </a:stretch>
        </p:blipFill>
        <p:spPr>
          <a:xfrm>
            <a:off x="799805" y="239487"/>
            <a:ext cx="3320035" cy="2993159"/>
          </a:xfrm>
          <a:prstGeom prst="rect">
            <a:avLst/>
          </a:prstGeom>
        </p:spPr>
      </p:pic>
      <p:sp>
        <p:nvSpPr>
          <p:cNvPr id="6" name="TextBox 5">
            <a:extLst>
              <a:ext uri="{FF2B5EF4-FFF2-40B4-BE49-F238E27FC236}">
                <a16:creationId xmlns:a16="http://schemas.microsoft.com/office/drawing/2014/main" id="{F8B965B1-1E96-E444-BA8B-CF8692912157}"/>
              </a:ext>
            </a:extLst>
          </p:cNvPr>
          <p:cNvSpPr txBox="1"/>
          <p:nvPr/>
        </p:nvSpPr>
        <p:spPr>
          <a:xfrm>
            <a:off x="2893299" y="2678160"/>
            <a:ext cx="7243997" cy="3539430"/>
          </a:xfrm>
          <a:prstGeom prst="rect">
            <a:avLst/>
          </a:prstGeom>
          <a:noFill/>
          <a:effectLst>
            <a:outerShdw blurRad="50800" dist="50800" dir="5400000" algn="ctr" rotWithShape="0">
              <a:srgbClr val="000000">
                <a:alpha val="82000"/>
              </a:srgbClr>
            </a:outerShdw>
          </a:effectLst>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In these uncertain times,</a:t>
            </a:r>
          </a:p>
          <a:p>
            <a:pPr algn="ctr"/>
            <a:r>
              <a:rPr lang="en-US" sz="3200" b="1" dirty="0">
                <a:solidFill>
                  <a:schemeClr val="bg1"/>
                </a:solidFill>
                <a:latin typeface="Arial" panose="020B0604020202020204" pitchFamily="34" charset="0"/>
                <a:cs typeface="Arial" panose="020B0604020202020204" pitchFamily="34" charset="0"/>
              </a:rPr>
              <a:t>it’s important that our senior clients make informed decisions on their Medicare choices and get the best out of their plan for themselves and their families.</a:t>
            </a:r>
            <a:endParaRPr lang="en-US" sz="3200" b="1" dirty="0"/>
          </a:p>
          <a:p>
            <a:pPr algn="ctr"/>
            <a:endParaRPr lang="en-US" sz="3200" dirty="0">
              <a:effectLst>
                <a:outerShdw blurRad="50800" dist="50800" dir="5400000" algn="ctr" rotWithShape="0">
                  <a:srgbClr val="000000">
                    <a:alpha val="99000"/>
                  </a:srgbClr>
                </a:outerShdw>
              </a:effectLst>
            </a:endParaRPr>
          </a:p>
        </p:txBody>
      </p:sp>
      <p:sp>
        <p:nvSpPr>
          <p:cNvPr id="12" name="Rectangle 11">
            <a:extLst>
              <a:ext uri="{FF2B5EF4-FFF2-40B4-BE49-F238E27FC236}">
                <a16:creationId xmlns:a16="http://schemas.microsoft.com/office/drawing/2014/main" id="{3FA69CF2-15A6-5843-9E88-315B6E291CCD}"/>
              </a:ext>
            </a:extLst>
          </p:cNvPr>
          <p:cNvSpPr/>
          <p:nvPr/>
        </p:nvSpPr>
        <p:spPr>
          <a:xfrm>
            <a:off x="9151666" y="6170414"/>
            <a:ext cx="2010487" cy="369332"/>
          </a:xfrm>
          <a:prstGeom prst="rect">
            <a:avLst/>
          </a:prstGeom>
        </p:spPr>
        <p:txBody>
          <a:bodyPr wrap="none">
            <a:spAutoFit/>
          </a:bodyPr>
          <a:lstStyle/>
          <a:p>
            <a:r>
              <a:rPr lang="en-US" b="0" i="0" dirty="0">
                <a:solidFill>
                  <a:srgbClr val="333333"/>
                </a:solidFill>
                <a:effectLst/>
                <a:latin typeface="Open Sans"/>
              </a:rPr>
              <a:t>SEEK MEDICARE™</a:t>
            </a:r>
            <a:endParaRPr lang="en-US" dirty="0"/>
          </a:p>
        </p:txBody>
      </p:sp>
    </p:spTree>
    <p:extLst>
      <p:ext uri="{BB962C8B-B14F-4D97-AF65-F5344CB8AC3E}">
        <p14:creationId xmlns:p14="http://schemas.microsoft.com/office/powerpoint/2010/main" val="334845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screenshot of a social media post&#10;&#10;Description automatically generated">
            <a:extLst>
              <a:ext uri="{FF2B5EF4-FFF2-40B4-BE49-F238E27FC236}">
                <a16:creationId xmlns:a16="http://schemas.microsoft.com/office/drawing/2014/main" id="{3A73D1C4-5B5B-0B4C-AD17-8B496EE24E56}"/>
              </a:ext>
            </a:extLst>
          </p:cNvPr>
          <p:cNvPicPr>
            <a:picLocks noChangeAspect="1"/>
          </p:cNvPicPr>
          <p:nvPr/>
        </p:nvPicPr>
        <p:blipFill>
          <a:blip r:embed="rId4"/>
          <a:stretch>
            <a:fillRect/>
          </a:stretch>
        </p:blipFill>
        <p:spPr>
          <a:xfrm>
            <a:off x="222138" y="1310767"/>
            <a:ext cx="5413261" cy="4236465"/>
          </a:xfrm>
          <a:prstGeom prst="rect">
            <a:avLst/>
          </a:prstGeom>
          <a:effectLst>
            <a:outerShdw blurRad="228600" dist="546100" dir="5400000" sx="56000" sy="56000" algn="ctr" rotWithShape="0">
              <a:schemeClr val="tx2">
                <a:alpha val="43000"/>
              </a:schemeClr>
            </a:outerShdw>
          </a:effectLst>
        </p:spPr>
      </p:pic>
      <p:sp>
        <p:nvSpPr>
          <p:cNvPr id="4" name="TextBox 3">
            <a:extLst>
              <a:ext uri="{FF2B5EF4-FFF2-40B4-BE49-F238E27FC236}">
                <a16:creationId xmlns:a16="http://schemas.microsoft.com/office/drawing/2014/main" id="{BB79764A-2823-A34B-BAE6-EF1C6CDB5709}"/>
              </a:ext>
            </a:extLst>
          </p:cNvPr>
          <p:cNvSpPr txBox="1"/>
          <p:nvPr/>
        </p:nvSpPr>
        <p:spPr>
          <a:xfrm>
            <a:off x="5900057" y="2257300"/>
            <a:ext cx="5591175" cy="1631216"/>
          </a:xfrm>
          <a:prstGeom prst="rect">
            <a:avLst/>
          </a:prstGeom>
          <a:noFill/>
        </p:spPr>
        <p:txBody>
          <a:bodyPr wrap="square" rtlCol="0">
            <a:spAutoFit/>
          </a:bodyPr>
          <a:lstStyle/>
          <a:p>
            <a:pPr algn="ctr"/>
            <a:r>
              <a:rPr lang="en-US" sz="3200" dirty="0">
                <a:solidFill>
                  <a:srgbClr val="FFFFFF"/>
                </a:solidFill>
                <a:effectLst>
                  <a:outerShdw blurRad="50800" dist="50800" dir="5400000" algn="ctr" rotWithShape="0">
                    <a:srgbClr val="000000"/>
                  </a:outerShdw>
                </a:effectLst>
                <a:latin typeface="Arial" panose="020B0604020202020204" pitchFamily="34" charset="0"/>
                <a:cs typeface="Arial" panose="020B0604020202020204" pitchFamily="34" charset="0"/>
              </a:rPr>
              <a:t>We Bring The Prospects </a:t>
            </a:r>
          </a:p>
          <a:p>
            <a:pPr algn="ctr"/>
            <a:r>
              <a:rPr lang="en-US" sz="3200" dirty="0">
                <a:solidFill>
                  <a:srgbClr val="FFFFFF"/>
                </a:solidFill>
                <a:effectLst>
                  <a:outerShdw blurRad="50800" dist="50800" dir="5400000" algn="ctr" rotWithShape="0">
                    <a:srgbClr val="000000"/>
                  </a:outerShdw>
                </a:effectLst>
                <a:latin typeface="Arial" panose="020B0604020202020204" pitchFamily="34" charset="0"/>
                <a:cs typeface="Arial" panose="020B0604020202020204" pitchFamily="34" charset="0"/>
              </a:rPr>
              <a:t>to You.</a:t>
            </a:r>
            <a:endParaRPr lang="en-US" dirty="0">
              <a:solidFill>
                <a:srgbClr val="FFFFFF"/>
              </a:solidFill>
              <a:effectLst>
                <a:outerShdw blurRad="50800" dist="50800" dir="5400000" algn="ctr" rotWithShape="0">
                  <a:srgbClr val="000000"/>
                </a:outerShdw>
              </a:effectLst>
              <a:latin typeface="Arial" panose="020B0604020202020204" pitchFamily="34" charset="0"/>
              <a:cs typeface="Arial" panose="020B0604020202020204" pitchFamily="34" charset="0"/>
            </a:endParaRPr>
          </a:p>
          <a:p>
            <a:endParaRPr lang="en-US" dirty="0">
              <a:solidFill>
                <a:srgbClr val="FFFFFF"/>
              </a:solidFill>
              <a:latin typeface="Arial" panose="020B0604020202020204" pitchFamily="34" charset="0"/>
              <a:cs typeface="Arial" panose="020B0604020202020204" pitchFamily="34" charset="0"/>
            </a:endParaRPr>
          </a:p>
          <a:p>
            <a:endParaRPr lang="en-US" dirty="0"/>
          </a:p>
        </p:txBody>
      </p:sp>
      <p:pic>
        <p:nvPicPr>
          <p:cNvPr id="10" name="Picture 9" descr="A hand holding a sign&#10;&#10;Description automatically generated">
            <a:extLst>
              <a:ext uri="{FF2B5EF4-FFF2-40B4-BE49-F238E27FC236}">
                <a16:creationId xmlns:a16="http://schemas.microsoft.com/office/drawing/2014/main" id="{859F59A5-F696-AA40-AD9B-A8B050280A8A}"/>
              </a:ext>
            </a:extLst>
          </p:cNvPr>
          <p:cNvPicPr>
            <a:picLocks noChangeAspect="1"/>
          </p:cNvPicPr>
          <p:nvPr/>
        </p:nvPicPr>
        <p:blipFill>
          <a:blip r:embed="rId5"/>
          <a:stretch>
            <a:fillRect/>
          </a:stretch>
        </p:blipFill>
        <p:spPr>
          <a:xfrm>
            <a:off x="6556602" y="4899359"/>
            <a:ext cx="1645558" cy="1645558"/>
          </a:xfrm>
          <a:prstGeom prst="rect">
            <a:avLst/>
          </a:prstGeom>
        </p:spPr>
      </p:pic>
      <p:sp>
        <p:nvSpPr>
          <p:cNvPr id="11" name="Rectangle 10">
            <a:extLst>
              <a:ext uri="{FF2B5EF4-FFF2-40B4-BE49-F238E27FC236}">
                <a16:creationId xmlns:a16="http://schemas.microsoft.com/office/drawing/2014/main" id="{2A698AFF-714E-3147-BE9F-2307F12FC20C}"/>
              </a:ext>
            </a:extLst>
          </p:cNvPr>
          <p:cNvSpPr/>
          <p:nvPr/>
        </p:nvSpPr>
        <p:spPr>
          <a:xfrm>
            <a:off x="9151666" y="6170414"/>
            <a:ext cx="2010487" cy="369332"/>
          </a:xfrm>
          <a:prstGeom prst="rect">
            <a:avLst/>
          </a:prstGeom>
        </p:spPr>
        <p:txBody>
          <a:bodyPr wrap="none">
            <a:spAutoFit/>
          </a:bodyPr>
          <a:lstStyle/>
          <a:p>
            <a:r>
              <a:rPr lang="en-US" b="0" i="0" dirty="0">
                <a:solidFill>
                  <a:srgbClr val="333333"/>
                </a:solidFill>
                <a:effectLst/>
                <a:latin typeface="Open Sans"/>
              </a:rPr>
              <a:t>SEEK MEDICARE™</a:t>
            </a:r>
            <a:endParaRPr lang="en-US" dirty="0"/>
          </a:p>
        </p:txBody>
      </p:sp>
    </p:spTree>
    <p:extLst>
      <p:ext uri="{BB962C8B-B14F-4D97-AF65-F5344CB8AC3E}">
        <p14:creationId xmlns:p14="http://schemas.microsoft.com/office/powerpoint/2010/main" val="2866070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nodeType="clickEffect">
                                  <p:stCondLst>
                                    <p:cond delay="0"/>
                                  </p:stCondLst>
                                  <p:childTnLst>
                                    <p:animScale>
                                      <p:cBhvr>
                                        <p:cTn id="12" dur="2000" fill="hold"/>
                                        <p:tgtEl>
                                          <p:spTgt spid="4">
                                            <p:txEl>
                                              <p:pRg st="0" end="0"/>
                                            </p:txEl>
                                          </p:spTgt>
                                        </p:tgtEl>
                                      </p:cBhvr>
                                      <p:by x="150000" y="150000"/>
                                    </p:animScale>
                                  </p:childTnLst>
                                </p:cTn>
                              </p:par>
                              <p:par>
                                <p:cTn id="13" presetID="6" presetClass="emph" presetSubtype="0" fill="hold" nodeType="withEffect">
                                  <p:stCondLst>
                                    <p:cond delay="0"/>
                                  </p:stCondLst>
                                  <p:childTnLst>
                                    <p:animScale>
                                      <p:cBhvr>
                                        <p:cTn id="14" dur="2000" fill="hold"/>
                                        <p:tgtEl>
                                          <p:spTgt spid="4">
                                            <p:txEl>
                                              <p:pRg st="1" end="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6CF5155-6051-094D-87F1-3E5CB6BA82A6}"/>
              </a:ext>
            </a:extLst>
          </p:cNvPr>
          <p:cNvSpPr/>
          <p:nvPr/>
        </p:nvSpPr>
        <p:spPr>
          <a:xfrm>
            <a:off x="958269" y="358414"/>
            <a:ext cx="10275462" cy="62214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A698AFF-714E-3147-BE9F-2307F12FC20C}"/>
              </a:ext>
            </a:extLst>
          </p:cNvPr>
          <p:cNvSpPr/>
          <p:nvPr/>
        </p:nvSpPr>
        <p:spPr>
          <a:xfrm>
            <a:off x="9151666" y="6170414"/>
            <a:ext cx="2010487" cy="369332"/>
          </a:xfrm>
          <a:prstGeom prst="rect">
            <a:avLst/>
          </a:prstGeom>
        </p:spPr>
        <p:txBody>
          <a:bodyPr wrap="none">
            <a:spAutoFit/>
          </a:bodyPr>
          <a:lstStyle/>
          <a:p>
            <a:r>
              <a:rPr lang="en-US" b="0" i="0" dirty="0">
                <a:solidFill>
                  <a:srgbClr val="333333"/>
                </a:solidFill>
                <a:effectLst/>
                <a:latin typeface="Open Sans"/>
              </a:rPr>
              <a:t>SEEK MEDICARE™</a:t>
            </a:r>
            <a:endParaRPr lang="en-US" dirty="0"/>
          </a:p>
        </p:txBody>
      </p:sp>
      <p:sp>
        <p:nvSpPr>
          <p:cNvPr id="2" name="Rectangle 1">
            <a:extLst>
              <a:ext uri="{FF2B5EF4-FFF2-40B4-BE49-F238E27FC236}">
                <a16:creationId xmlns:a16="http://schemas.microsoft.com/office/drawing/2014/main" id="{5D2412A5-5CD2-4547-A50E-9BAEC3844A1F}"/>
              </a:ext>
            </a:extLst>
          </p:cNvPr>
          <p:cNvSpPr/>
          <p:nvPr/>
        </p:nvSpPr>
        <p:spPr>
          <a:xfrm>
            <a:off x="2036167" y="1325422"/>
            <a:ext cx="8120742" cy="3877985"/>
          </a:xfrm>
          <a:prstGeom prst="rect">
            <a:avLst/>
          </a:prstGeom>
        </p:spPr>
        <p:txBody>
          <a:bodyPr wrap="square">
            <a:spAutoFit/>
          </a:bodyPr>
          <a:lstStyle/>
          <a:p>
            <a:endParaRPr lang="en-US" dirty="0">
              <a:solidFill>
                <a:schemeClr val="bg1"/>
              </a:solidFill>
              <a:latin typeface="Arial" panose="020B0604020202020204" pitchFamily="34" charset="0"/>
              <a:cs typeface="Arial" panose="020B0604020202020204" pitchFamily="34" charset="0"/>
            </a:endParaRPr>
          </a:p>
          <a:p>
            <a:r>
              <a:rPr lang="en-US" sz="2400" dirty="0">
                <a:solidFill>
                  <a:schemeClr val="bg1"/>
                </a:solidFill>
                <a:effectLst>
                  <a:outerShdw blurRad="50800" dist="50800" dir="5400000" algn="ctr" rotWithShape="0">
                    <a:srgbClr val="000000"/>
                  </a:outerShdw>
                </a:effectLst>
                <a:latin typeface="Arial" panose="020B0604020202020204" pitchFamily="34" charset="0"/>
                <a:cs typeface="Arial" panose="020B0604020202020204" pitchFamily="34" charset="0"/>
              </a:rPr>
              <a:t>On a national level, we engage in today’s online marketing tactics such as:</a:t>
            </a:r>
          </a:p>
          <a:p>
            <a:endParaRPr lang="en-US" sz="2400" dirty="0">
              <a:solidFill>
                <a:schemeClr val="bg1"/>
              </a:solidFill>
              <a:effectLst>
                <a:outerShdw blurRad="50800" dist="50800" dir="5400000" algn="ctr" rotWithShape="0">
                  <a:srgbClr val="000000"/>
                </a:outerShdw>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2400" dirty="0">
                <a:solidFill>
                  <a:schemeClr val="bg1"/>
                </a:solidFill>
                <a:effectLst>
                  <a:outerShdw blurRad="50800" dist="50800" dir="5400000" algn="ctr" rotWithShape="0">
                    <a:srgbClr val="000000"/>
                  </a:outerShdw>
                </a:effectLst>
                <a:latin typeface="Arial" panose="020B0604020202020204" pitchFamily="34" charset="0"/>
                <a:cs typeface="Arial" panose="020B0604020202020204" pitchFamily="34" charset="0"/>
              </a:rPr>
              <a:t>Sample Activity 1 </a:t>
            </a:r>
            <a:r>
              <a:rPr lang="en-US" sz="1400" dirty="0">
                <a:solidFill>
                  <a:schemeClr val="bg1"/>
                </a:solidFill>
                <a:effectLst>
                  <a:outerShdw blurRad="50800" dist="50800" dir="5400000" sx="1000" sy="1000" algn="ctr" rotWithShape="0">
                    <a:srgbClr val="000000"/>
                  </a:outerShdw>
                </a:effectLst>
                <a:latin typeface="Arial" panose="020B0604020202020204" pitchFamily="34" charset="0"/>
                <a:cs typeface="Arial" panose="020B0604020202020204" pitchFamily="34" charset="0"/>
              </a:rPr>
              <a:t>(Social Media Advertising)</a:t>
            </a:r>
          </a:p>
          <a:p>
            <a:pPr marL="171450" indent="-171450">
              <a:buFont typeface="Arial" panose="020B0604020202020204" pitchFamily="34" charset="0"/>
              <a:buChar char="•"/>
            </a:pPr>
            <a:r>
              <a:rPr lang="en-US" sz="2400" dirty="0">
                <a:solidFill>
                  <a:schemeClr val="bg1"/>
                </a:solidFill>
                <a:effectLst>
                  <a:outerShdw blurRad="50800" dist="50800" dir="5400000" algn="ctr" rotWithShape="0">
                    <a:srgbClr val="000000"/>
                  </a:outerShdw>
                </a:effectLst>
                <a:latin typeface="Arial" panose="020B0604020202020204" pitchFamily="34" charset="0"/>
                <a:cs typeface="Arial" panose="020B0604020202020204" pitchFamily="34" charset="0"/>
              </a:rPr>
              <a:t>Sample Activity 2 </a:t>
            </a:r>
            <a:r>
              <a:rPr lang="en-US" sz="1400" dirty="0">
                <a:solidFill>
                  <a:schemeClr val="bg1"/>
                </a:solidFill>
                <a:effectLst>
                  <a:outerShdw blurRad="50800" dist="50800" dir="5400000" sx="1000" sy="1000" algn="ctr" rotWithShape="0">
                    <a:srgbClr val="000000"/>
                  </a:outerShdw>
                </a:effectLst>
                <a:latin typeface="Arial" panose="020B0604020202020204" pitchFamily="34" charset="0"/>
                <a:cs typeface="Arial" panose="020B0604020202020204" pitchFamily="34" charset="0"/>
              </a:rPr>
              <a:t>(Search Engine Marketing)</a:t>
            </a:r>
          </a:p>
          <a:p>
            <a:pPr marL="171450" indent="-171450">
              <a:buFont typeface="Arial" panose="020B0604020202020204" pitchFamily="34" charset="0"/>
              <a:buChar char="•"/>
            </a:pPr>
            <a:r>
              <a:rPr lang="en-US" sz="2400" dirty="0">
                <a:solidFill>
                  <a:schemeClr val="bg1"/>
                </a:solidFill>
                <a:effectLst>
                  <a:outerShdw blurRad="50800" dist="50800" dir="5400000" algn="ctr" rotWithShape="0">
                    <a:srgbClr val="000000"/>
                  </a:outerShdw>
                </a:effectLst>
                <a:latin typeface="Arial" panose="020B0604020202020204" pitchFamily="34" charset="0"/>
                <a:cs typeface="Arial" panose="020B0604020202020204" pitchFamily="34" charset="0"/>
              </a:rPr>
              <a:t>Sample Activity 3 </a:t>
            </a:r>
            <a:r>
              <a:rPr lang="en-US" sz="1400" dirty="0">
                <a:solidFill>
                  <a:schemeClr val="bg1"/>
                </a:solidFill>
                <a:effectLst>
                  <a:outerShdw blurRad="50800" dist="50800" dir="5400000" sx="1000" sy="1000" algn="ctr" rotWithShape="0">
                    <a:srgbClr val="000000"/>
                  </a:outerShdw>
                </a:effectLst>
                <a:latin typeface="Arial" panose="020B0604020202020204" pitchFamily="34" charset="0"/>
                <a:cs typeface="Arial" panose="020B0604020202020204" pitchFamily="34" charset="0"/>
              </a:rPr>
              <a:t>(Email Marketing)</a:t>
            </a:r>
          </a:p>
          <a:p>
            <a:pPr marL="171450" indent="-171450">
              <a:buFont typeface="Arial" panose="020B0604020202020204" pitchFamily="34" charset="0"/>
              <a:buChar char="•"/>
            </a:pPr>
            <a:r>
              <a:rPr lang="en-US" sz="2400" dirty="0">
                <a:solidFill>
                  <a:schemeClr val="bg1"/>
                </a:solidFill>
                <a:effectLst>
                  <a:outerShdw blurRad="50800" dist="50800" dir="5400000" algn="ctr" rotWithShape="0">
                    <a:srgbClr val="000000"/>
                  </a:outerShdw>
                </a:effectLst>
                <a:latin typeface="Arial" panose="020B0604020202020204" pitchFamily="34" charset="0"/>
                <a:cs typeface="Arial" panose="020B0604020202020204" pitchFamily="34" charset="0"/>
              </a:rPr>
              <a:t>Sample Activity 4 </a:t>
            </a:r>
            <a:r>
              <a:rPr lang="en-US" sz="1400" dirty="0">
                <a:solidFill>
                  <a:schemeClr val="bg1"/>
                </a:solidFill>
                <a:effectLst>
                  <a:outerShdw blurRad="50800" dist="50800" dir="5400000" sx="1000" sy="1000" algn="ctr" rotWithShape="0">
                    <a:srgbClr val="000000"/>
                  </a:outerShdw>
                </a:effectLst>
                <a:latin typeface="Arial" panose="020B0604020202020204" pitchFamily="34" charset="0"/>
                <a:cs typeface="Arial" panose="020B0604020202020204" pitchFamily="34" charset="0"/>
              </a:rPr>
              <a:t>(Educational Series)</a:t>
            </a:r>
          </a:p>
          <a:p>
            <a:pPr marL="171450" indent="-171450">
              <a:buFont typeface="Arial" panose="020B0604020202020204" pitchFamily="34" charset="0"/>
              <a:buChar char="•"/>
            </a:pPr>
            <a:r>
              <a:rPr lang="en-US" sz="2400" dirty="0">
                <a:solidFill>
                  <a:schemeClr val="bg1"/>
                </a:solidFill>
                <a:effectLst>
                  <a:outerShdw blurRad="50800" dist="50800" dir="5400000" algn="ctr" rotWithShape="0">
                    <a:srgbClr val="000000"/>
                  </a:outerShdw>
                </a:effectLst>
                <a:latin typeface="Arial" panose="020B0604020202020204" pitchFamily="34" charset="0"/>
                <a:cs typeface="Arial" panose="020B0604020202020204" pitchFamily="34" charset="0"/>
              </a:rPr>
              <a:t>Sample Activity 5 </a:t>
            </a:r>
            <a:r>
              <a:rPr lang="en-US" sz="1400" dirty="0">
                <a:solidFill>
                  <a:schemeClr val="bg1"/>
                </a:solidFill>
                <a:effectLst>
                  <a:outerShdw dist="50800" sx="1000" sy="1000" algn="ctr" rotWithShape="0">
                    <a:srgbClr val="000000"/>
                  </a:outerShdw>
                </a:effectLst>
                <a:latin typeface="Arial" panose="020B0604020202020204" pitchFamily="34" charset="0"/>
                <a:cs typeface="Arial" panose="020B0604020202020204" pitchFamily="34" charset="0"/>
              </a:rPr>
              <a:t>(Oher Traditional Marketing Methods)</a:t>
            </a:r>
          </a:p>
          <a:p>
            <a:endParaRPr lang="en-US" dirty="0">
              <a:solidFill>
                <a:schemeClr val="bg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0496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3">
            <a:extLst>
              <a:ext uri="{FF2B5EF4-FFF2-40B4-BE49-F238E27FC236}">
                <a16:creationId xmlns:a16="http://schemas.microsoft.com/office/drawing/2014/main" id="{0D778394-699D-4196-A7DE-B2E4FC880891}"/>
              </a:ext>
            </a:extLst>
          </p:cNvPr>
          <p:cNvPicPr>
            <a:picLocks noChangeAspect="1"/>
          </p:cNvPicPr>
          <p:nvPr/>
        </p:nvPicPr>
        <p:blipFill>
          <a:blip r:embed="rId3"/>
          <a:srcRect/>
          <a:stretch/>
        </p:blipFill>
        <p:spPr>
          <a:xfrm>
            <a:off x="5355" y="24613"/>
            <a:ext cx="12186645" cy="6905896"/>
          </a:xfrm>
          <a:prstGeom prst="rect">
            <a:avLst/>
          </a:prstGeom>
        </p:spPr>
      </p:pic>
      <p:sp>
        <p:nvSpPr>
          <p:cNvPr id="21" name="Rectangle 8">
            <a:extLst>
              <a:ext uri="{FF2B5EF4-FFF2-40B4-BE49-F238E27FC236}">
                <a16:creationId xmlns:a16="http://schemas.microsoft.com/office/drawing/2014/main" id="{DFD57664-637D-40CA-83F2-B729A932B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4915076"/>
            <a:ext cx="12188952" cy="1942924"/>
          </a:xfrm>
          <a:prstGeom prst="rect">
            <a:avLst/>
          </a:prstGeom>
          <a:gradFill>
            <a:gsLst>
              <a:gs pos="43000">
                <a:schemeClr val="tx1">
                  <a:alpha val="20000"/>
                </a:schemeClr>
              </a:gs>
              <a:gs pos="0">
                <a:schemeClr val="tx1">
                  <a:alpha val="0"/>
                </a:schemeClr>
              </a:gs>
              <a:gs pos="100000">
                <a:schemeClr val="tx1">
                  <a:alpha val="3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10">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screenshot of a cell phone&#10;&#10;Description automatically generated">
            <a:extLst>
              <a:ext uri="{FF2B5EF4-FFF2-40B4-BE49-F238E27FC236}">
                <a16:creationId xmlns:a16="http://schemas.microsoft.com/office/drawing/2014/main" id="{2959CE65-052D-964D-8EFA-54E14637DAC4}"/>
              </a:ext>
            </a:extLst>
          </p:cNvPr>
          <p:cNvPicPr>
            <a:picLocks noChangeAspect="1"/>
          </p:cNvPicPr>
          <p:nvPr/>
        </p:nvPicPr>
        <p:blipFill>
          <a:blip r:embed="rId4"/>
          <a:stretch>
            <a:fillRect/>
          </a:stretch>
        </p:blipFill>
        <p:spPr>
          <a:xfrm>
            <a:off x="-1" y="3245938"/>
            <a:ext cx="12186645" cy="3659958"/>
          </a:xfrm>
          <a:prstGeom prst="rect">
            <a:avLst/>
          </a:prstGeom>
        </p:spPr>
      </p:pic>
      <p:sp>
        <p:nvSpPr>
          <p:cNvPr id="6" name="TextBox 5">
            <a:extLst>
              <a:ext uri="{FF2B5EF4-FFF2-40B4-BE49-F238E27FC236}">
                <a16:creationId xmlns:a16="http://schemas.microsoft.com/office/drawing/2014/main" id="{2BFF0BD2-C17B-CC43-81B4-6264FE644DC6}"/>
              </a:ext>
            </a:extLst>
          </p:cNvPr>
          <p:cNvSpPr txBox="1"/>
          <p:nvPr/>
        </p:nvSpPr>
        <p:spPr>
          <a:xfrm>
            <a:off x="4366160" y="911605"/>
            <a:ext cx="3761013" cy="1631216"/>
          </a:xfrm>
          <a:prstGeom prst="rect">
            <a:avLst/>
          </a:prstGeom>
          <a:noFill/>
          <a:effectLst>
            <a:outerShdw blurRad="50800" dist="38100" algn="l" rotWithShape="0">
              <a:prstClr val="black">
                <a:alpha val="40000"/>
              </a:prstClr>
            </a:outerShdw>
          </a:effectLst>
        </p:spPr>
        <p:txBody>
          <a:bodyPr wrap="square" rtlCol="0">
            <a:spAutoFit/>
            <a:scene3d>
              <a:camera prst="orthographicFront"/>
              <a:lightRig rig="threePt" dir="t"/>
            </a:scene3d>
            <a:sp3d/>
          </a:bodyPr>
          <a:lstStyle/>
          <a:p>
            <a:r>
              <a:rPr lang="en-US" sz="3200" dirty="0">
                <a:solidFill>
                  <a:srgbClr val="FFFFFF"/>
                </a:solidFill>
                <a:latin typeface="Arial" panose="020B0604020202020204" pitchFamily="34" charset="0"/>
                <a:cs typeface="Arial" panose="020B0604020202020204" pitchFamily="34" charset="0"/>
              </a:rPr>
              <a:t>We Pre-Screen Your Prospects</a:t>
            </a:r>
            <a:r>
              <a:rPr lang="en-US" dirty="0">
                <a:solidFill>
                  <a:srgbClr val="FFFFFF"/>
                </a:solidFill>
                <a:latin typeface="Arial" panose="020B0604020202020204" pitchFamily="34" charset="0"/>
                <a:cs typeface="Arial" panose="020B0604020202020204" pitchFamily="34" charset="0"/>
              </a:rPr>
              <a:t>.</a:t>
            </a:r>
          </a:p>
          <a:p>
            <a:endParaRPr lang="en-US" dirty="0">
              <a:solidFill>
                <a:srgbClr val="FFFFFF"/>
              </a:solidFill>
              <a:latin typeface="Arial" panose="020B0604020202020204" pitchFamily="34" charset="0"/>
              <a:cs typeface="Arial" panose="020B0604020202020204" pitchFamily="34" charset="0"/>
            </a:endParaRPr>
          </a:p>
          <a:p>
            <a:endParaRPr lang="en-US" dirty="0"/>
          </a:p>
        </p:txBody>
      </p:sp>
      <p:pic>
        <p:nvPicPr>
          <p:cNvPr id="13" name="Picture 12" descr="A close up of a logo&#10;&#10;Description automatically generated">
            <a:extLst>
              <a:ext uri="{FF2B5EF4-FFF2-40B4-BE49-F238E27FC236}">
                <a16:creationId xmlns:a16="http://schemas.microsoft.com/office/drawing/2014/main" id="{A0AC4395-8081-DA45-99EB-2E0D1C54FF00}"/>
              </a:ext>
            </a:extLst>
          </p:cNvPr>
          <p:cNvPicPr>
            <a:picLocks noChangeAspect="1"/>
          </p:cNvPicPr>
          <p:nvPr/>
        </p:nvPicPr>
        <p:blipFill>
          <a:blip r:embed="rId5"/>
          <a:stretch>
            <a:fillRect/>
          </a:stretch>
        </p:blipFill>
        <p:spPr>
          <a:xfrm>
            <a:off x="8383613" y="-88543"/>
            <a:ext cx="3551947" cy="3334481"/>
          </a:xfrm>
          <a:prstGeom prst="rect">
            <a:avLst/>
          </a:prstGeom>
          <a:effectLst>
            <a:outerShdw blurRad="50800" dist="50800" dir="5400000" algn="ctr" rotWithShape="0">
              <a:schemeClr val="bg1"/>
            </a:outerShdw>
          </a:effectLst>
        </p:spPr>
      </p:pic>
      <p:sp>
        <p:nvSpPr>
          <p:cNvPr id="14" name="Rectangle 13">
            <a:extLst>
              <a:ext uri="{FF2B5EF4-FFF2-40B4-BE49-F238E27FC236}">
                <a16:creationId xmlns:a16="http://schemas.microsoft.com/office/drawing/2014/main" id="{56BD13D2-4A53-AD4F-884C-F082B83B30FC}"/>
              </a:ext>
            </a:extLst>
          </p:cNvPr>
          <p:cNvSpPr/>
          <p:nvPr/>
        </p:nvSpPr>
        <p:spPr>
          <a:xfrm>
            <a:off x="1590318" y="2623750"/>
            <a:ext cx="2010487" cy="369332"/>
          </a:xfrm>
          <a:prstGeom prst="rect">
            <a:avLst/>
          </a:prstGeom>
        </p:spPr>
        <p:txBody>
          <a:bodyPr wrap="none">
            <a:spAutoFit/>
          </a:bodyPr>
          <a:lstStyle/>
          <a:p>
            <a:r>
              <a:rPr lang="en-US" dirty="0">
                <a:solidFill>
                  <a:srgbClr val="333333"/>
                </a:solidFill>
                <a:latin typeface="Open Sans"/>
              </a:rPr>
              <a:t>SEEK MEDICARE™</a:t>
            </a:r>
            <a:endParaRPr lang="en-US" dirty="0"/>
          </a:p>
        </p:txBody>
      </p:sp>
    </p:spTree>
    <p:extLst>
      <p:ext uri="{BB962C8B-B14F-4D97-AF65-F5344CB8AC3E}">
        <p14:creationId xmlns:p14="http://schemas.microsoft.com/office/powerpoint/2010/main" val="286732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7" name="Straight Connector 26">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4C869C3B-5565-4AAC-86A8-9EB0AB1C6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8E648E-C08C-954A-A8B3-6DE71B404CA6}"/>
              </a:ext>
            </a:extLst>
          </p:cNvPr>
          <p:cNvSpPr txBox="1">
            <a:spLocks/>
          </p:cNvSpPr>
          <p:nvPr/>
        </p:nvSpPr>
        <p:spPr>
          <a:xfrm>
            <a:off x="638423" y="3807725"/>
            <a:ext cx="10909073" cy="14470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a:lstStyle>
          <a:p>
            <a:pPr algn="ctr">
              <a:spcAft>
                <a:spcPts val="600"/>
              </a:spcAft>
            </a:pPr>
            <a:r>
              <a:rPr lang="en-US" sz="3200" dirty="0">
                <a:solidFill>
                  <a:schemeClr val="tx1">
                    <a:lumMod val="85000"/>
                    <a:lumOff val="15000"/>
                  </a:schemeClr>
                </a:solidFill>
                <a:effectLst>
                  <a:outerShdw blurRad="88900" dist="50800" dir="5400000" algn="ctr" rotWithShape="0">
                    <a:srgbClr val="000000">
                      <a:alpha val="43137"/>
                    </a:srgbClr>
                  </a:outerShdw>
                </a:effectLst>
                <a:latin typeface="Arial" panose="020B0604020202020204" pitchFamily="34" charset="0"/>
              </a:rPr>
              <a:t>Relax.</a:t>
            </a:r>
            <a:br>
              <a:rPr lang="en-US" sz="3200" dirty="0">
                <a:solidFill>
                  <a:schemeClr val="tx1">
                    <a:lumMod val="85000"/>
                    <a:lumOff val="15000"/>
                  </a:schemeClr>
                </a:solidFill>
                <a:effectLst>
                  <a:outerShdw blurRad="88900" dist="50800" dir="5400000" algn="ctr" rotWithShape="0">
                    <a:srgbClr val="000000">
                      <a:alpha val="43137"/>
                    </a:srgbClr>
                  </a:outerShdw>
                </a:effectLst>
                <a:latin typeface="Arial" panose="020B0604020202020204" pitchFamily="34" charset="0"/>
              </a:rPr>
            </a:br>
            <a:r>
              <a:rPr lang="en-US" sz="3200" dirty="0">
                <a:solidFill>
                  <a:schemeClr val="tx1">
                    <a:lumMod val="85000"/>
                    <a:lumOff val="15000"/>
                  </a:schemeClr>
                </a:solidFill>
                <a:effectLst>
                  <a:outerShdw blurRad="88900" dist="50800" dir="5400000" algn="ctr" rotWithShape="0">
                    <a:srgbClr val="000000">
                      <a:alpha val="43137"/>
                    </a:srgbClr>
                  </a:outerShdw>
                </a:effectLst>
                <a:latin typeface="Arial" panose="020B0604020202020204" pitchFamily="34" charset="0"/>
              </a:rPr>
              <a:t>We Are Here For You.</a:t>
            </a:r>
          </a:p>
        </p:txBody>
      </p:sp>
      <p:cxnSp>
        <p:nvCxnSpPr>
          <p:cNvPr id="31" name="Straight Connector 30">
            <a:extLst>
              <a:ext uri="{FF2B5EF4-FFF2-40B4-BE49-F238E27FC236}">
                <a16:creationId xmlns:a16="http://schemas.microsoft.com/office/drawing/2014/main" id="{F41136EC-EC34-4D08-B5AB-8CE5870B1C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52600" y="5415653"/>
            <a:ext cx="86868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064CBAAB-7956-4763-9F69-A3FDBF1ACB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descr="A close up of a blue cloudy sky&#10;&#10;Description automatically generated">
            <a:extLst>
              <a:ext uri="{FF2B5EF4-FFF2-40B4-BE49-F238E27FC236}">
                <a16:creationId xmlns:a16="http://schemas.microsoft.com/office/drawing/2014/main" id="{2ABA68A1-C0E5-D745-AD88-C6A29DF96381}"/>
              </a:ext>
            </a:extLst>
          </p:cNvPr>
          <p:cNvPicPr>
            <a:picLocks noChangeAspect="1"/>
          </p:cNvPicPr>
          <p:nvPr/>
        </p:nvPicPr>
        <p:blipFill>
          <a:blip r:embed="rId3"/>
          <a:stretch>
            <a:fillRect/>
          </a:stretch>
        </p:blipFill>
        <p:spPr>
          <a:xfrm>
            <a:off x="4171949" y="357189"/>
            <a:ext cx="3771901" cy="3450536"/>
          </a:xfrm>
          <a:prstGeom prst="rect">
            <a:avLst/>
          </a:prstGeom>
        </p:spPr>
      </p:pic>
      <p:sp>
        <p:nvSpPr>
          <p:cNvPr id="5" name="Rectangle 4">
            <a:extLst>
              <a:ext uri="{FF2B5EF4-FFF2-40B4-BE49-F238E27FC236}">
                <a16:creationId xmlns:a16="http://schemas.microsoft.com/office/drawing/2014/main" id="{E2EE92CC-FB79-0444-A2D3-BB9C69AB082F}"/>
              </a:ext>
            </a:extLst>
          </p:cNvPr>
          <p:cNvSpPr/>
          <p:nvPr/>
        </p:nvSpPr>
        <p:spPr>
          <a:xfrm>
            <a:off x="9319856" y="5870601"/>
            <a:ext cx="2010487" cy="369332"/>
          </a:xfrm>
          <a:prstGeom prst="rect">
            <a:avLst/>
          </a:prstGeom>
        </p:spPr>
        <p:txBody>
          <a:bodyPr wrap="none">
            <a:spAutoFit/>
          </a:bodyPr>
          <a:lstStyle/>
          <a:p>
            <a:r>
              <a:rPr lang="en-US" dirty="0">
                <a:solidFill>
                  <a:srgbClr val="333333"/>
                </a:solidFill>
                <a:latin typeface="Open Sans"/>
              </a:rPr>
              <a:t>SEEK MEDICARE™</a:t>
            </a:r>
            <a:endParaRPr lang="en-US" dirty="0"/>
          </a:p>
        </p:txBody>
      </p:sp>
      <p:pic>
        <p:nvPicPr>
          <p:cNvPr id="4" name="Picture 3" descr="Black coffee in a white cup and saucer">
            <a:extLst>
              <a:ext uri="{FF2B5EF4-FFF2-40B4-BE49-F238E27FC236}">
                <a16:creationId xmlns:a16="http://schemas.microsoft.com/office/drawing/2014/main" id="{FE713183-A318-0842-8BCA-B174D4A7CCC5}"/>
              </a:ext>
            </a:extLst>
          </p:cNvPr>
          <p:cNvPicPr>
            <a:picLocks noChangeAspect="1"/>
          </p:cNvPicPr>
          <p:nvPr/>
        </p:nvPicPr>
        <p:blipFill rotWithShape="1">
          <a:blip r:embed="rId4"/>
          <a:srcRect l="12426" r="14021" b="-1"/>
          <a:stretch/>
        </p:blipFill>
        <p:spPr>
          <a:xfrm>
            <a:off x="4542765" y="717614"/>
            <a:ext cx="3030267" cy="2750022"/>
          </a:xfrm>
          <a:prstGeom prst="rect">
            <a:avLst/>
          </a:prstGeom>
        </p:spPr>
      </p:pic>
    </p:spTree>
    <p:extLst>
      <p:ext uri="{BB962C8B-B14F-4D97-AF65-F5344CB8AC3E}">
        <p14:creationId xmlns:p14="http://schemas.microsoft.com/office/powerpoint/2010/main" val="3776116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blue cloudy sky&#10;&#10;Description automatically generated">
            <a:extLst>
              <a:ext uri="{FF2B5EF4-FFF2-40B4-BE49-F238E27FC236}">
                <a16:creationId xmlns:a16="http://schemas.microsoft.com/office/drawing/2014/main" id="{4F59AC20-8494-F041-83F9-C37652612BF1}"/>
              </a:ext>
            </a:extLst>
          </p:cNvPr>
          <p:cNvPicPr>
            <a:picLocks noChangeAspect="1"/>
          </p:cNvPicPr>
          <p:nvPr/>
        </p:nvPicPr>
        <p:blipFill>
          <a:blip r:embed="rId3"/>
          <a:stretch>
            <a:fillRect/>
          </a:stretch>
        </p:blipFill>
        <p:spPr>
          <a:xfrm>
            <a:off x="314324" y="-703854"/>
            <a:ext cx="12404271" cy="7924951"/>
          </a:xfrm>
          <a:prstGeom prst="rect">
            <a:avLst/>
          </a:prstGeom>
        </p:spPr>
      </p:pic>
      <p:sp>
        <p:nvSpPr>
          <p:cNvPr id="4" name="TextBox 3">
            <a:extLst>
              <a:ext uri="{FF2B5EF4-FFF2-40B4-BE49-F238E27FC236}">
                <a16:creationId xmlns:a16="http://schemas.microsoft.com/office/drawing/2014/main" id="{62CC986D-960F-AB40-B9CF-73C052E7F567}"/>
              </a:ext>
            </a:extLst>
          </p:cNvPr>
          <p:cNvSpPr txBox="1"/>
          <p:nvPr/>
        </p:nvSpPr>
        <p:spPr>
          <a:xfrm>
            <a:off x="6516458" y="1634415"/>
            <a:ext cx="4914900" cy="769441"/>
          </a:xfrm>
          <a:prstGeom prst="rect">
            <a:avLst/>
          </a:prstGeom>
          <a:noFill/>
          <a:effectLst>
            <a:outerShdw blurRad="50800" dist="50800" dir="5400000" algn="ctr" rotWithShape="0">
              <a:srgbClr val="000000">
                <a:alpha val="85000"/>
              </a:srgbClr>
            </a:outerShdw>
          </a:effectLst>
        </p:spPr>
        <p:txBody>
          <a:bodyPr wrap="square" rtlCol="0">
            <a:spAutoFit/>
            <a:scene3d>
              <a:camera prst="orthographicFront"/>
              <a:lightRig rig="balanced" dir="t"/>
            </a:scene3d>
            <a:sp3d prstMaterial="translucentPowder"/>
          </a:bodyPr>
          <a:lstStyle/>
          <a:p>
            <a:pPr algn="ctr"/>
            <a:r>
              <a:rPr lang="en-US" sz="4400" dirty="0">
                <a:solidFill>
                  <a:schemeClr val="bg1"/>
                </a:solidFill>
              </a:rPr>
              <a:t>Thank You!</a:t>
            </a:r>
          </a:p>
        </p:txBody>
      </p:sp>
      <p:sp>
        <p:nvSpPr>
          <p:cNvPr id="5" name="Rectangle 4">
            <a:extLst>
              <a:ext uri="{FF2B5EF4-FFF2-40B4-BE49-F238E27FC236}">
                <a16:creationId xmlns:a16="http://schemas.microsoft.com/office/drawing/2014/main" id="{7A19B786-6419-C34C-B6B8-FAA1B1DEF048}"/>
              </a:ext>
            </a:extLst>
          </p:cNvPr>
          <p:cNvSpPr/>
          <p:nvPr/>
        </p:nvSpPr>
        <p:spPr>
          <a:xfrm>
            <a:off x="7968666" y="2680335"/>
            <a:ext cx="2010487" cy="369332"/>
          </a:xfrm>
          <a:prstGeom prst="rect">
            <a:avLst/>
          </a:prstGeom>
        </p:spPr>
        <p:txBody>
          <a:bodyPr wrap="none">
            <a:spAutoFit/>
          </a:bodyPr>
          <a:lstStyle/>
          <a:p>
            <a:r>
              <a:rPr lang="en-US" b="0" i="0" dirty="0">
                <a:solidFill>
                  <a:srgbClr val="333333"/>
                </a:solidFill>
                <a:effectLst/>
                <a:latin typeface="Open Sans"/>
              </a:rPr>
              <a:t>SEEK MEDICARE™</a:t>
            </a:r>
            <a:endParaRPr lang="en-US" dirty="0"/>
          </a:p>
        </p:txBody>
      </p:sp>
      <p:sp>
        <p:nvSpPr>
          <p:cNvPr id="8" name="TextBox 7">
            <a:extLst>
              <a:ext uri="{FF2B5EF4-FFF2-40B4-BE49-F238E27FC236}">
                <a16:creationId xmlns:a16="http://schemas.microsoft.com/office/drawing/2014/main" id="{1759D3E9-C27E-6F47-AF43-B3CD4442D5F1}"/>
              </a:ext>
            </a:extLst>
          </p:cNvPr>
          <p:cNvSpPr txBox="1"/>
          <p:nvPr/>
        </p:nvSpPr>
        <p:spPr>
          <a:xfrm>
            <a:off x="7748124" y="3326146"/>
            <a:ext cx="2451569" cy="369332"/>
          </a:xfrm>
          <a:prstGeom prst="rect">
            <a:avLst/>
          </a:prstGeom>
          <a:noFill/>
        </p:spPr>
        <p:txBody>
          <a:bodyPr wrap="none" rtlCol="0">
            <a:spAutoFit/>
          </a:bodyPr>
          <a:lstStyle/>
          <a:p>
            <a:r>
              <a:rPr lang="en-US" dirty="0">
                <a:solidFill>
                  <a:srgbClr val="0070C0"/>
                </a:solidFill>
                <a:hlinkClick r:id="rId4">
                  <a:extLst>
                    <a:ext uri="{A12FA001-AC4F-418D-AE19-62706E023703}">
                      <ahyp:hlinkClr xmlns:ahyp="http://schemas.microsoft.com/office/drawing/2018/hyperlinkcolor" val="tx"/>
                    </a:ext>
                  </a:extLst>
                </a:hlinkClick>
              </a:rPr>
              <a:t>www.seekmedicare.com</a:t>
            </a:r>
            <a:endParaRPr lang="en-US" dirty="0">
              <a:solidFill>
                <a:srgbClr val="0070C0"/>
              </a:solidFill>
            </a:endParaRPr>
          </a:p>
        </p:txBody>
      </p:sp>
      <p:pic>
        <p:nvPicPr>
          <p:cNvPr id="10" name="Picture 9" descr="A close up of a sign&#10;&#10;Description automatically generated">
            <a:extLst>
              <a:ext uri="{FF2B5EF4-FFF2-40B4-BE49-F238E27FC236}">
                <a16:creationId xmlns:a16="http://schemas.microsoft.com/office/drawing/2014/main" id="{2D5D2E64-B029-AC4F-968E-5BA5711D1FFA}"/>
              </a:ext>
            </a:extLst>
          </p:cNvPr>
          <p:cNvPicPr>
            <a:picLocks noChangeAspect="1"/>
          </p:cNvPicPr>
          <p:nvPr/>
        </p:nvPicPr>
        <p:blipFill>
          <a:blip r:embed="rId5"/>
          <a:stretch>
            <a:fillRect/>
          </a:stretch>
        </p:blipFill>
        <p:spPr>
          <a:xfrm>
            <a:off x="0" y="-568804"/>
            <a:ext cx="4666678" cy="7789901"/>
          </a:xfrm>
          <a:prstGeom prst="rect">
            <a:avLst/>
          </a:prstGeom>
        </p:spPr>
      </p:pic>
    </p:spTree>
    <p:extLst>
      <p:ext uri="{BB962C8B-B14F-4D97-AF65-F5344CB8AC3E}">
        <p14:creationId xmlns:p14="http://schemas.microsoft.com/office/powerpoint/2010/main" val="341685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RetrospectVTI">
  <a:themeElements>
    <a:clrScheme name="AnalogousFromLightSeedLeftStep">
      <a:dk1>
        <a:srgbClr val="000000"/>
      </a:dk1>
      <a:lt1>
        <a:srgbClr val="FFFFFF"/>
      </a:lt1>
      <a:dk2>
        <a:srgbClr val="243441"/>
      </a:dk2>
      <a:lt2>
        <a:srgbClr val="E8E3E2"/>
      </a:lt2>
      <a:accent1>
        <a:srgbClr val="7BA9B5"/>
      </a:accent1>
      <a:accent2>
        <a:srgbClr val="76ADA1"/>
      </a:accent2>
      <a:accent3>
        <a:srgbClr val="81AB90"/>
      </a:accent3>
      <a:accent4>
        <a:srgbClr val="79AD76"/>
      </a:accent4>
      <a:accent5>
        <a:srgbClr val="92A87F"/>
      </a:accent5>
      <a:accent6>
        <a:srgbClr val="9FA571"/>
      </a:accent6>
      <a:hlink>
        <a:srgbClr val="AC7466"/>
      </a:hlink>
      <a:folHlink>
        <a:srgbClr val="7F7F7F"/>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seekmedicare" id="{EC44B33D-76D3-6148-9F5E-B454B219B377}" vid="{8D54E2AF-9271-9F4A-AB4D-A525610D518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RetrospectVTI</Template>
  <TotalTime>0</TotalTime>
  <Words>1656</Words>
  <Application>Microsoft Macintosh PowerPoint</Application>
  <PresentationFormat>Widescreen</PresentationFormat>
  <Paragraphs>166</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Georgia Pro Cond Light</vt:lpstr>
      <vt:lpstr>Helvetica</vt:lpstr>
      <vt:lpstr>Open Sans</vt:lpstr>
      <vt:lpstr>Speak Pro</vt:lpstr>
      <vt:lpstr>RetrospectVTI</vt:lpstr>
      <vt:lpstr>PowerPoint Presentation</vt:lpstr>
      <vt:lpstr>PowerPoint Presentation</vt:lpstr>
      <vt:lpstr>PowerPoint Presentation</vt:lpstr>
      <vt:lpstr>PowerPoint Presentation</vt:lpstr>
      <vt:lpstr>PowerPoint Presentation</vt:lpstr>
      <vt:lpstr>PowerPoint Presentation</vt:lpstr>
      <vt:lpstr>How Much Money And  Time Are You Spending on Getting New  Prospects?</vt:lpstr>
      <vt:lpstr>    Health Care is Changing.  Your Competition is Increasing.</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Jena Noyes</dc:creator>
  <cp:lastModifiedBy>Jena Noyes</cp:lastModifiedBy>
  <cp:revision>1</cp:revision>
  <dcterms:created xsi:type="dcterms:W3CDTF">2020-09-21T15:00:56Z</dcterms:created>
  <dcterms:modified xsi:type="dcterms:W3CDTF">2020-09-21T15:01:13Z</dcterms:modified>
</cp:coreProperties>
</file>